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700" r:id="rId2"/>
    <p:sldId id="701" r:id="rId3"/>
    <p:sldId id="746" r:id="rId4"/>
    <p:sldId id="616" r:id="rId5"/>
    <p:sldId id="702" r:id="rId6"/>
    <p:sldId id="709" r:id="rId7"/>
    <p:sldId id="703" r:id="rId8"/>
    <p:sldId id="747" r:id="rId9"/>
    <p:sldId id="704" r:id="rId10"/>
    <p:sldId id="708" r:id="rId11"/>
    <p:sldId id="705" r:id="rId12"/>
    <p:sldId id="706" r:id="rId13"/>
    <p:sldId id="707" r:id="rId14"/>
    <p:sldId id="710" r:id="rId15"/>
    <p:sldId id="711" r:id="rId16"/>
    <p:sldId id="715" r:id="rId17"/>
    <p:sldId id="712" r:id="rId18"/>
    <p:sldId id="716" r:id="rId19"/>
    <p:sldId id="713" r:id="rId20"/>
    <p:sldId id="714" r:id="rId21"/>
    <p:sldId id="717" r:id="rId22"/>
    <p:sldId id="718" r:id="rId23"/>
    <p:sldId id="719" r:id="rId24"/>
    <p:sldId id="720" r:id="rId25"/>
    <p:sldId id="721" r:id="rId26"/>
    <p:sldId id="726" r:id="rId27"/>
    <p:sldId id="722" r:id="rId28"/>
    <p:sldId id="748" r:id="rId29"/>
    <p:sldId id="727" r:id="rId30"/>
    <p:sldId id="655" r:id="rId31"/>
    <p:sldId id="723" r:id="rId32"/>
    <p:sldId id="724" r:id="rId33"/>
    <p:sldId id="733" r:id="rId34"/>
    <p:sldId id="725" r:id="rId35"/>
    <p:sldId id="728" r:id="rId36"/>
    <p:sldId id="729" r:id="rId37"/>
    <p:sldId id="732" r:id="rId38"/>
    <p:sldId id="730" r:id="rId39"/>
    <p:sldId id="734" r:id="rId40"/>
    <p:sldId id="745" r:id="rId41"/>
    <p:sldId id="743" r:id="rId42"/>
    <p:sldId id="739" r:id="rId43"/>
    <p:sldId id="735" r:id="rId44"/>
    <p:sldId id="740" r:id="rId45"/>
    <p:sldId id="736" r:id="rId46"/>
    <p:sldId id="741" r:id="rId47"/>
    <p:sldId id="737" r:id="rId48"/>
    <p:sldId id="744" r:id="rId49"/>
    <p:sldId id="738" r:id="rId50"/>
    <p:sldId id="749" r:id="rId51"/>
    <p:sldId id="750" r:id="rId52"/>
    <p:sldId id="751" r:id="rId53"/>
    <p:sldId id="752" r:id="rId54"/>
    <p:sldId id="753" r:id="rId55"/>
    <p:sldId id="754" r:id="rId56"/>
    <p:sldId id="755" r:id="rId5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Medium"/>
        <a:ea typeface="Franklin Gothic Medium"/>
        <a:cs typeface="Franklin Gothic Medium"/>
        <a:sym typeface="Franklin Gothic Medium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Medium"/>
        <a:ea typeface="Franklin Gothic Medium"/>
        <a:cs typeface="Franklin Gothic Medium"/>
        <a:sym typeface="Franklin Gothic Medium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Medium"/>
        <a:ea typeface="Franklin Gothic Medium"/>
        <a:cs typeface="Franklin Gothic Medium"/>
        <a:sym typeface="Franklin Gothic Medium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Medium"/>
        <a:ea typeface="Franklin Gothic Medium"/>
        <a:cs typeface="Franklin Gothic Medium"/>
        <a:sym typeface="Franklin Gothic Medium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Medium"/>
        <a:ea typeface="Franklin Gothic Medium"/>
        <a:cs typeface="Franklin Gothic Medium"/>
        <a:sym typeface="Franklin Gothic Medium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Medium"/>
        <a:ea typeface="Franklin Gothic Medium"/>
        <a:cs typeface="Franklin Gothic Medium"/>
        <a:sym typeface="Franklin Gothic Medium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Medium"/>
        <a:ea typeface="Franklin Gothic Medium"/>
        <a:cs typeface="Franklin Gothic Medium"/>
        <a:sym typeface="Franklin Gothic Medium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Medium"/>
        <a:ea typeface="Franklin Gothic Medium"/>
        <a:cs typeface="Franklin Gothic Medium"/>
        <a:sym typeface="Franklin Gothic Medium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Medium"/>
        <a:ea typeface="Franklin Gothic Medium"/>
        <a:cs typeface="Franklin Gothic Medium"/>
        <a:sym typeface="Franklin Gothic Medium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C0107"/>
    <a:srgbClr val="0505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Franklin Gothic Medium"/>
          <a:ea typeface="Franklin Gothic Medium"/>
          <a:cs typeface="Franklin Gothic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AD3CF"/>
          </a:solidFill>
        </a:fill>
      </a:tcStyle>
    </a:wholeTbl>
    <a:band2H>
      <a:tcTxStyle/>
      <a:tcStyle>
        <a:tcBdr/>
        <a:fill>
          <a:solidFill>
            <a:srgbClr val="F5EAE8"/>
          </a:solidFill>
        </a:fill>
      </a:tcStyle>
    </a:band2H>
    <a:firstCol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Franklin Gothic Medium"/>
          <a:ea typeface="Franklin Gothic Medium"/>
          <a:cs typeface="Franklin Gothic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AD4"/>
          </a:solidFill>
        </a:fill>
      </a:tcStyle>
    </a:wholeTbl>
    <a:band2H>
      <a:tcTxStyle/>
      <a:tcStyle>
        <a:tcBdr/>
        <a:fill>
          <a:solidFill>
            <a:srgbClr val="EEEDEB"/>
          </a:solidFill>
        </a:fill>
      </a:tcStyle>
    </a:band2H>
    <a:firstCol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Franklin Gothic Medium"/>
          <a:ea typeface="Franklin Gothic Medium"/>
          <a:cs typeface="Franklin Gothic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5D6"/>
          </a:solidFill>
        </a:fill>
      </a:tcStyle>
    </a:wholeTbl>
    <a:band2H>
      <a:tcTxStyle/>
      <a:tcStyle>
        <a:tcBdr/>
        <a:fill>
          <a:solidFill>
            <a:srgbClr val="EBEBEC"/>
          </a:solidFill>
        </a:fill>
      </a:tcStyle>
    </a:band2H>
    <a:firstCol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Franklin Gothic Medium"/>
          <a:ea typeface="Franklin Gothic Medium"/>
          <a:cs typeface="Franklin Gothic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Franklin Gothic Medium"/>
          <a:ea typeface="Franklin Gothic Medium"/>
          <a:cs typeface="Franklin Gothic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Franklin Gothic Medium"/>
          <a:ea typeface="Franklin Gothic Medium"/>
          <a:cs typeface="Franklin Gothic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Franklin Gothic Medium"/>
          <a:ea typeface="Franklin Gothic Medium"/>
          <a:cs typeface="Franklin Gothic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Franklin Gothic Medium"/>
          <a:ea typeface="Franklin Gothic Medium"/>
          <a:cs typeface="Franklin Gothic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Franklin Gothic Medium"/>
          <a:ea typeface="Franklin Gothic Medium"/>
          <a:cs typeface="Franklin Gothic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Franklin Gothic Medium"/>
          <a:ea typeface="Franklin Gothic Medium"/>
          <a:cs typeface="Franklin Gothic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Franklin Gothic Medium"/>
          <a:ea typeface="Franklin Gothic Medium"/>
          <a:cs typeface="Franklin Gothic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1"/>
    <p:restoredTop sz="94689"/>
  </p:normalViewPr>
  <p:slideViewPr>
    <p:cSldViewPr snapToGrid="0" snapToObjects="1">
      <p:cViewPr varScale="1">
        <p:scale>
          <a:sx n="62" d="100"/>
          <a:sy n="62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7" name="Shape 8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9643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52400" y="150919"/>
            <a:ext cx="8831803" cy="6556248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&amp;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half" idx="1"/>
          </p:nvPr>
        </p:nvSpPr>
        <p:spPr>
          <a:xfrm>
            <a:off x="892968" y="2071687"/>
            <a:ext cx="3589736" cy="4036220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71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716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160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605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049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49" name="Shape 249"/>
          <p:cNvSpPr>
            <a:spLocks noGrp="1"/>
          </p:cNvSpPr>
          <p:nvPr>
            <p:ph type="pic" sz="quarter" idx="13"/>
          </p:nvPr>
        </p:nvSpPr>
        <p:spPr>
          <a:xfrm>
            <a:off x="5009554" y="2160984"/>
            <a:ext cx="2911079" cy="3857626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xfrm>
            <a:off x="4432225" y="6465093"/>
            <a:ext cx="288166" cy="298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584200">
              <a:defRPr sz="5600" b="0" cap="none" spc="0">
                <a:solidFill>
                  <a:srgbClr val="000000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60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1pPr>
            <a:lvl2pPr marL="641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2pPr>
            <a:lvl3pPr marL="1022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3pPr>
            <a:lvl4pPr marL="1403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4pPr>
            <a:lvl5pPr marL="1784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xfrm>
            <a:off x="4437982" y="6509742"/>
            <a:ext cx="259105" cy="24923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 defTabSz="584200">
              <a:defRPr sz="1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584200">
              <a:defRPr sz="5600" b="0" cap="none" spc="0">
                <a:solidFill>
                  <a:srgbClr val="000000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85" name="Shape 285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60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1pPr>
            <a:lvl2pPr marL="641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2pPr>
            <a:lvl3pPr marL="1022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3pPr>
            <a:lvl4pPr marL="1403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4pPr>
            <a:lvl5pPr marL="1784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86" name="Shape 286"/>
          <p:cNvSpPr>
            <a:spLocks noGrp="1"/>
          </p:cNvSpPr>
          <p:nvPr>
            <p:ph type="sldNum" sz="quarter" idx="2"/>
          </p:nvPr>
        </p:nvSpPr>
        <p:spPr>
          <a:xfrm>
            <a:off x="4437982" y="6509742"/>
            <a:ext cx="259105" cy="24923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 defTabSz="584200">
              <a:defRPr sz="1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584200">
              <a:defRPr sz="5600" b="0" cap="none" spc="0">
                <a:solidFill>
                  <a:srgbClr val="000000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94" name="Shape 294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60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1pPr>
            <a:lvl2pPr marL="641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2pPr>
            <a:lvl3pPr marL="1022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3pPr>
            <a:lvl4pPr marL="1403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4pPr>
            <a:lvl5pPr marL="1784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xfrm>
            <a:off x="4437982" y="6509742"/>
            <a:ext cx="259105" cy="24923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 defTabSz="584200">
              <a:defRPr sz="1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øver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303" name="Shape 303"/>
          <p:cNvSpPr>
            <a:spLocks noGrp="1"/>
          </p:cNvSpPr>
          <p:nvPr>
            <p:ph type="sldNum" sz="quarter" idx="2"/>
          </p:nvPr>
        </p:nvSpPr>
        <p:spPr>
          <a:xfrm>
            <a:off x="4427586" y="6465093"/>
            <a:ext cx="288166" cy="298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body" idx="1"/>
          </p:nvPr>
        </p:nvSpPr>
        <p:spPr>
          <a:xfrm>
            <a:off x="892968" y="750093"/>
            <a:ext cx="7358064" cy="5357814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457200">
              <a:spcBef>
                <a:spcPts val="3600"/>
              </a:spcBef>
              <a:buClrTx/>
              <a:buSzPct val="43000"/>
              <a:buFontTx/>
              <a:buBlip>
                <a:blip r:embed="rId3"/>
              </a:buBlip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740833" indent="-296333" defTabSz="457200">
              <a:spcBef>
                <a:spcPts val="3600"/>
              </a:spcBef>
              <a:buClrTx/>
              <a:buSzPct val="43000"/>
              <a:buFontTx/>
              <a:buBlip>
                <a:blip r:embed="rId3"/>
              </a:buBlip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185333" indent="-296333" defTabSz="457200">
              <a:spcBef>
                <a:spcPts val="3600"/>
              </a:spcBef>
              <a:buClrTx/>
              <a:buSzPct val="43000"/>
              <a:buFontTx/>
              <a:buBlip>
                <a:blip r:embed="rId3"/>
              </a:buBlip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629833" indent="-296333" defTabSz="457200">
              <a:spcBef>
                <a:spcPts val="3600"/>
              </a:spcBef>
              <a:buClrTx/>
              <a:buSzPct val="43000"/>
              <a:buFontTx/>
              <a:buBlip>
                <a:blip r:embed="rId3"/>
              </a:buBlip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074333" indent="-296333" defTabSz="457200">
              <a:spcBef>
                <a:spcPts val="3600"/>
              </a:spcBef>
              <a:buClrTx/>
              <a:buSzPct val="43000"/>
              <a:buFontTx/>
              <a:buBlip>
                <a:blip r:embed="rId3"/>
              </a:buBlip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1" name="Shape 311"/>
          <p:cNvSpPr>
            <a:spLocks noGrp="1"/>
          </p:cNvSpPr>
          <p:nvPr>
            <p:ph type="sldNum" sz="quarter" idx="2"/>
          </p:nvPr>
        </p:nvSpPr>
        <p:spPr>
          <a:xfrm>
            <a:off x="4427588" y="6465093"/>
            <a:ext cx="288166" cy="298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&amp;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892968" y="2071687"/>
            <a:ext cx="3589736" cy="4036220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71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716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160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605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049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20" name="Shape 320"/>
          <p:cNvSpPr>
            <a:spLocks noGrp="1"/>
          </p:cNvSpPr>
          <p:nvPr>
            <p:ph type="pic" sz="quarter" idx="13"/>
          </p:nvPr>
        </p:nvSpPr>
        <p:spPr>
          <a:xfrm>
            <a:off x="5009554" y="2160984"/>
            <a:ext cx="2911079" cy="3857626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xfrm>
            <a:off x="4432225" y="6465093"/>
            <a:ext cx="288166" cy="298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xfrm>
            <a:off x="892968" y="120014"/>
            <a:ext cx="7358064" cy="1831659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5000" b="0" cap="none" spc="0"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329" name="Shape 329"/>
          <p:cNvSpPr>
            <a:spLocks noGrp="1"/>
          </p:cNvSpPr>
          <p:nvPr>
            <p:ph type="body" idx="1"/>
          </p:nvPr>
        </p:nvSpPr>
        <p:spPr>
          <a:xfrm>
            <a:off x="892968" y="1951672"/>
            <a:ext cx="7358064" cy="42762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3429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6858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10287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13716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 lIns="32146" tIns="32146" rIns="32146" bIns="32146"/>
          <a:lstStyle>
            <a:lvl1pPr algn="r">
              <a:defRPr sz="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892968" y="142874"/>
            <a:ext cx="7358064" cy="1785939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5000" b="0" cap="none" spc="0"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32146" tIns="32146" rIns="32146" bIns="32146">
            <a:noAutofit/>
          </a:bodyPr>
          <a:lstStyle>
            <a:lvl1pPr marL="0" indent="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3429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6858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10287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13716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 lIns="32146" tIns="32146" rIns="32146" bIns="32146"/>
          <a:lstStyle>
            <a:lvl1pPr algn="r">
              <a:defRPr sz="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lede med billedtekst">
    <p:bg>
      <p:bgPr>
        <a:solidFill>
          <a:srgbClr val="53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7162800" y="2133600"/>
            <a:ext cx="1676400" cy="4686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D1B9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7162800" y="0"/>
            <a:ext cx="1676400" cy="2133600"/>
          </a:xfrm>
          <a:prstGeom prst="rect">
            <a:avLst/>
          </a:prstGeom>
        </p:spPr>
        <p:txBody>
          <a:bodyPr anchor="b"/>
          <a:lstStyle>
            <a:lvl1pPr algn="l">
              <a:defRPr sz="2000" spc="150">
                <a:solidFill>
                  <a:srgbClr val="CCD1B9"/>
                </a:solidFill>
              </a:defRPr>
            </a:lvl1pPr>
          </a:lstStyle>
          <a:p>
            <a:r>
              <a:t>Titeltekst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</p:spPr>
        <p:txBody>
          <a:bodyPr lIns="32146" tIns="32146" rIns="32146" bIns="32146" anchor="t"/>
          <a:lstStyle>
            <a:lvl1pPr defTabSz="457200">
              <a:defRPr sz="5000" b="0" cap="none" spc="0"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1"/>
          </a:xfrm>
          <a:prstGeom prst="rect">
            <a:avLst/>
          </a:prstGeom>
        </p:spPr>
        <p:txBody>
          <a:bodyPr lIns="32146" tIns="32146" rIns="32146" bIns="32146">
            <a:noAutofit/>
          </a:bodyPr>
          <a:lstStyle>
            <a:lvl1pPr marL="0" indent="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3429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6858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10287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1371600" defTabSz="457200">
              <a:spcBef>
                <a:spcPts val="360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 lIns="32146" tIns="32146" rIns="32146" bIns="32146"/>
          <a:lstStyle>
            <a:lvl1pPr algn="r">
              <a:defRPr sz="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xfrm>
            <a:off x="4409827" y="6465093"/>
            <a:ext cx="323688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&amp;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pic" sz="quarter" idx="13"/>
          </p:nvPr>
        </p:nvSpPr>
        <p:spPr>
          <a:xfrm>
            <a:off x="5009554" y="2160984"/>
            <a:ext cx="2911079" cy="3857626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892968" y="2071687"/>
            <a:ext cx="3589736" cy="4036220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71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716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160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605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049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xfrm>
            <a:off x="4413931" y="6465093"/>
            <a:ext cx="324754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øver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4412667" y="6465093"/>
            <a:ext cx="318004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Metal_pile.jpeg" descr="Metal_pile"/>
          <p:cNvPicPr>
            <a:picLocks noChangeAspect="1"/>
          </p:cNvPicPr>
          <p:nvPr/>
        </p:nvPicPr>
        <p:blipFill>
          <a:blip r:embed="rId2">
            <a:extLst/>
          </a:blip>
          <a:srcRect t="51760" b="38746"/>
          <a:stretch>
            <a:fillRect/>
          </a:stretch>
        </p:blipFill>
        <p:spPr>
          <a:xfrm>
            <a:off x="747712" y="233362"/>
            <a:ext cx="1214438" cy="344488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hape 399"/>
          <p:cNvSpPr/>
          <p:nvPr/>
        </p:nvSpPr>
        <p:spPr>
          <a:xfrm>
            <a:off x="747712" y="1916112"/>
            <a:ext cx="7632701" cy="1"/>
          </a:xfrm>
          <a:prstGeom prst="line">
            <a:avLst/>
          </a:prstGeom>
          <a:ln w="31750">
            <a:solidFill>
              <a:srgbClr val="AE0000"/>
            </a:solidFill>
          </a:ln>
        </p:spPr>
        <p:txBody>
          <a:bodyPr lIns="45719" rIns="45719"/>
          <a:lstStyle/>
          <a:p>
            <a:pPr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400" name="DMlogo.jpeg" descr="DM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850" y="5470525"/>
            <a:ext cx="1397000" cy="931863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Metal_pile.jpeg" descr="Metal_pile"/>
          <p:cNvPicPr>
            <a:picLocks noChangeAspect="1"/>
          </p:cNvPicPr>
          <p:nvPr/>
        </p:nvPicPr>
        <p:blipFill>
          <a:blip r:embed="rId2">
            <a:extLst/>
          </a:blip>
          <a:srcRect t="51760" b="38746"/>
          <a:stretch>
            <a:fillRect/>
          </a:stretch>
        </p:blipFill>
        <p:spPr>
          <a:xfrm>
            <a:off x="747712" y="233362"/>
            <a:ext cx="1214438" cy="344488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/>
          <p:nvPr/>
        </p:nvSpPr>
        <p:spPr>
          <a:xfrm>
            <a:off x="747712" y="1403350"/>
            <a:ext cx="7632701" cy="0"/>
          </a:xfrm>
          <a:prstGeom prst="line">
            <a:avLst/>
          </a:prstGeom>
          <a:ln w="22225">
            <a:solidFill>
              <a:srgbClr val="AE0000"/>
            </a:solidFill>
          </a:ln>
        </p:spPr>
        <p:txBody>
          <a:bodyPr lIns="45719" rIns="45719"/>
          <a:lstStyle/>
          <a:p>
            <a:pPr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684212" y="6229349"/>
            <a:ext cx="3616326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914400">
              <a:defRPr sz="1000" b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/>
            </a:pPr>
            <a:r>
              <a:rPr sz="1000"/>
              <a:t>Temamøde: Trivsel og arbejdsglæde</a:t>
            </a:r>
          </a:p>
        </p:txBody>
      </p:sp>
      <p:pic>
        <p:nvPicPr>
          <p:cNvPr id="411" name="DMlogo.jpeg" descr="DM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7150" y="5716587"/>
            <a:ext cx="1028700" cy="685801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under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/>
          </p:cNvSpPr>
          <p:nvPr>
            <p:ph type="title"/>
          </p:nvPr>
        </p:nvSpPr>
        <p:spPr>
          <a:xfrm>
            <a:off x="892968" y="1803796"/>
            <a:ext cx="7358064" cy="1785939"/>
          </a:xfrm>
          <a:prstGeom prst="rect">
            <a:avLst/>
          </a:prstGeom>
        </p:spPr>
        <p:txBody>
          <a:bodyPr lIns="35718" tIns="35718" rIns="35718" bIns="35718" anchor="b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420" name="Shape 420"/>
          <p:cNvSpPr>
            <a:spLocks noGrp="1"/>
          </p:cNvSpPr>
          <p:nvPr>
            <p:ph type="body" sz="quarter" idx="1"/>
          </p:nvPr>
        </p:nvSpPr>
        <p:spPr>
          <a:xfrm>
            <a:off x="892968" y="3661171"/>
            <a:ext cx="7358064" cy="1026915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57200">
              <a:spcBef>
                <a:spcPts val="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342900" algn="ctr" defTabSz="457200">
              <a:spcBef>
                <a:spcPts val="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685800" algn="ctr" defTabSz="457200">
              <a:spcBef>
                <a:spcPts val="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1028700" algn="ctr" defTabSz="457200">
              <a:spcBef>
                <a:spcPts val="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1371600" algn="ctr" defTabSz="457200">
              <a:spcBef>
                <a:spcPts val="0"/>
              </a:spcBef>
              <a:buClrTx/>
              <a:buSzTx/>
              <a:buFontTx/>
              <a:buNone/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21" name="Shape 421"/>
          <p:cNvSpPr>
            <a:spLocks noGrp="1"/>
          </p:cNvSpPr>
          <p:nvPr>
            <p:ph type="sldNum" sz="quarter" idx="2"/>
          </p:nvPr>
        </p:nvSpPr>
        <p:spPr>
          <a:xfrm>
            <a:off x="4427586" y="6465093"/>
            <a:ext cx="288166" cy="298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&amp;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429" name="Shape 429"/>
          <p:cNvSpPr>
            <a:spLocks noGrp="1"/>
          </p:cNvSpPr>
          <p:nvPr>
            <p:ph type="body" sz="half" idx="1"/>
          </p:nvPr>
        </p:nvSpPr>
        <p:spPr>
          <a:xfrm>
            <a:off x="892968" y="2071687"/>
            <a:ext cx="3589736" cy="4036220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71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716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160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605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049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30" name="Shape 430"/>
          <p:cNvSpPr>
            <a:spLocks noGrp="1"/>
          </p:cNvSpPr>
          <p:nvPr>
            <p:ph type="pic" sz="quarter" idx="13"/>
          </p:nvPr>
        </p:nvSpPr>
        <p:spPr>
          <a:xfrm>
            <a:off x="5009554" y="2160984"/>
            <a:ext cx="2911079" cy="3857626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4432225" y="6465093"/>
            <a:ext cx="288166" cy="298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andre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/>
          </p:cNvSpPr>
          <p:nvPr>
            <p:ph type="title"/>
          </p:nvPr>
        </p:nvSpPr>
        <p:spPr>
          <a:xfrm>
            <a:off x="892968" y="5179218"/>
            <a:ext cx="7358064" cy="1285876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439" name="Shape 439"/>
          <p:cNvSpPr>
            <a:spLocks noGrp="1"/>
          </p:cNvSpPr>
          <p:nvPr>
            <p:ph type="pic" sz="half" idx="13"/>
          </p:nvPr>
        </p:nvSpPr>
        <p:spPr>
          <a:xfrm>
            <a:off x="1907793" y="843855"/>
            <a:ext cx="5328414" cy="402729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0" name="Shape 440"/>
          <p:cNvSpPr>
            <a:spLocks noGrp="1"/>
          </p:cNvSpPr>
          <p:nvPr>
            <p:ph type="sldNum" sz="quarter" idx="2"/>
          </p:nvPr>
        </p:nvSpPr>
        <p:spPr>
          <a:xfrm>
            <a:off x="4427586" y="6465093"/>
            <a:ext cx="288166" cy="298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584200">
              <a:defRPr sz="5600" b="0" cap="none" spc="0">
                <a:solidFill>
                  <a:srgbClr val="000000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448" name="Shape 448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60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1pPr>
            <a:lvl2pPr marL="641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2pPr>
            <a:lvl3pPr marL="1022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3pPr>
            <a:lvl4pPr marL="1403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4pPr>
            <a:lvl5pPr marL="1784684" indent="-260684" defTabSz="584200">
              <a:spcBef>
                <a:spcPts val="4200"/>
              </a:spcBef>
              <a:buClrTx/>
              <a:buFontTx/>
              <a:buChar char="•"/>
              <a:defRPr sz="2600" b="0" spc="0">
                <a:solidFill>
                  <a:srgbClr val="000000"/>
                </a:solidFill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49" name="Shape 449"/>
          <p:cNvSpPr>
            <a:spLocks noGrp="1"/>
          </p:cNvSpPr>
          <p:nvPr>
            <p:ph type="sldNum" sz="quarter" idx="2"/>
          </p:nvPr>
        </p:nvSpPr>
        <p:spPr>
          <a:xfrm>
            <a:off x="4437982" y="6509742"/>
            <a:ext cx="259105" cy="24923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 defTabSz="584200">
              <a:defRPr sz="1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152400" y="1634970"/>
            <a:ext cx="8831803" cy="5045478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152398" y="152399"/>
            <a:ext cx="8814049" cy="1346449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body" idx="1"/>
          </p:nvPr>
        </p:nvSpPr>
        <p:spPr>
          <a:xfrm>
            <a:off x="380998" y="1719071"/>
            <a:ext cx="8407894" cy="5138929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Helvetica"/>
            </a:lvl1pPr>
            <a:lvl2pPr marL="568959" indent="-203198">
              <a:buFont typeface="Helvetica"/>
            </a:lvl2pPr>
            <a:lvl3pPr>
              <a:buFont typeface="Helvetica"/>
            </a:lvl3pPr>
            <a:lvl4pPr marL="1175657" indent="-261257">
              <a:buFont typeface="Helvetica"/>
            </a:lvl4pPr>
            <a:lvl5pPr marL="1378633" indent="-281352">
              <a:buFont typeface="Helvetica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59" name="Shape 459"/>
          <p:cNvSpPr>
            <a:spLocks noGrp="1"/>
          </p:cNvSpPr>
          <p:nvPr>
            <p:ph type="title"/>
          </p:nvPr>
        </p:nvSpPr>
        <p:spPr>
          <a:xfrm>
            <a:off x="381000" y="47016"/>
            <a:ext cx="8381260" cy="1672057"/>
          </a:xfrm>
          <a:prstGeom prst="rect">
            <a:avLst/>
          </a:prstGeom>
        </p:spPr>
        <p:txBody>
          <a:bodyPr lIns="0" tIns="0" rIns="0" bIns="0"/>
          <a:lstStyle/>
          <a:p>
            <a:r>
              <a:t>Titeltekst</a:t>
            </a:r>
          </a:p>
        </p:txBody>
      </p:sp>
      <p:sp>
        <p:nvSpPr>
          <p:cNvPr id="460" name="Shape 460"/>
          <p:cNvSpPr>
            <a:spLocks noGrp="1"/>
          </p:cNvSpPr>
          <p:nvPr>
            <p:ph type="sldNum" sz="quarter" idx="2"/>
          </p:nvPr>
        </p:nvSpPr>
        <p:spPr>
          <a:xfrm>
            <a:off x="8234680" y="6409689"/>
            <a:ext cx="582967" cy="165101"/>
          </a:xfrm>
          <a:prstGeom prst="rect">
            <a:avLst/>
          </a:prstGeom>
        </p:spPr>
        <p:txBody>
          <a:bodyPr lIns="0" tIns="0" rIns="0" bIns="0"/>
          <a:lstStyle>
            <a:lvl1pPr algn="r" defTabSz="914400"/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/>
        </p:nvSpPr>
        <p:spPr>
          <a:xfrm>
            <a:off x="152400" y="1634970"/>
            <a:ext cx="8831803" cy="5045478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152398" y="152399"/>
            <a:ext cx="8814049" cy="1346449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0" name="Shape 480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1766087"/>
          </a:xfrm>
          <a:prstGeom prst="rect">
            <a:avLst/>
          </a:prstGeom>
        </p:spPr>
        <p:txBody>
          <a:bodyPr lIns="0" tIns="0" rIns="0" bIns="0"/>
          <a:lstStyle/>
          <a:p>
            <a:r>
              <a:t>Titeltekst</a:t>
            </a:r>
          </a:p>
        </p:txBody>
      </p:sp>
      <p:sp>
        <p:nvSpPr>
          <p:cNvPr id="481" name="Shape 481"/>
          <p:cNvSpPr>
            <a:spLocks noGrp="1"/>
          </p:cNvSpPr>
          <p:nvPr>
            <p:ph type="sldNum" sz="quarter" idx="2"/>
          </p:nvPr>
        </p:nvSpPr>
        <p:spPr>
          <a:xfrm>
            <a:off x="8234680" y="6409689"/>
            <a:ext cx="582967" cy="165101"/>
          </a:xfrm>
          <a:prstGeom prst="rect">
            <a:avLst/>
          </a:prstGeom>
        </p:spPr>
        <p:txBody>
          <a:bodyPr lIns="0" tIns="0" rIns="0" bIns="0"/>
          <a:lstStyle>
            <a:lvl1pPr algn="r" defTabSz="914400"/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øver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xfrm>
            <a:off x="4412667" y="6465093"/>
            <a:ext cx="318004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sldNum" sz="quarter" idx="2"/>
          </p:nvPr>
        </p:nvSpPr>
        <p:spPr>
          <a:xfrm>
            <a:off x="4409827" y="6465093"/>
            <a:ext cx="323688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andre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/>
          </p:cNvSpPr>
          <p:nvPr>
            <p:ph type="pic" sz="half" idx="13"/>
          </p:nvPr>
        </p:nvSpPr>
        <p:spPr>
          <a:xfrm>
            <a:off x="1907793" y="843855"/>
            <a:ext cx="5328414" cy="402729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3" name="Shape 523"/>
          <p:cNvSpPr>
            <a:spLocks noGrp="1"/>
          </p:cNvSpPr>
          <p:nvPr>
            <p:ph type="title"/>
          </p:nvPr>
        </p:nvSpPr>
        <p:spPr>
          <a:xfrm>
            <a:off x="892968" y="5179218"/>
            <a:ext cx="7358064" cy="1285876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524" name="Shape 524"/>
          <p:cNvSpPr>
            <a:spLocks noGrp="1"/>
          </p:cNvSpPr>
          <p:nvPr>
            <p:ph type="sldNum" sz="quarter" idx="2"/>
          </p:nvPr>
        </p:nvSpPr>
        <p:spPr>
          <a:xfrm>
            <a:off x="4411779" y="6465093"/>
            <a:ext cx="319780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&amp;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/>
          </p:cNvSpPr>
          <p:nvPr>
            <p:ph type="pic" sz="quarter" idx="13"/>
          </p:nvPr>
        </p:nvSpPr>
        <p:spPr>
          <a:xfrm>
            <a:off x="5009554" y="2160984"/>
            <a:ext cx="2911079" cy="3857626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2" name="Shape 532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533" name="Shape 533"/>
          <p:cNvSpPr>
            <a:spLocks noGrp="1"/>
          </p:cNvSpPr>
          <p:nvPr>
            <p:ph type="body" sz="half" idx="1"/>
          </p:nvPr>
        </p:nvSpPr>
        <p:spPr>
          <a:xfrm>
            <a:off x="892968" y="2071687"/>
            <a:ext cx="3589736" cy="4036220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71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716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160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605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049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34" name="Shape 534"/>
          <p:cNvSpPr>
            <a:spLocks noGrp="1"/>
          </p:cNvSpPr>
          <p:nvPr>
            <p:ph type="sldNum" sz="quarter" idx="2"/>
          </p:nvPr>
        </p:nvSpPr>
        <p:spPr>
          <a:xfrm>
            <a:off x="4413931" y="6465093"/>
            <a:ext cx="324754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/>
        </p:nvSpPr>
        <p:spPr>
          <a:xfrm>
            <a:off x="152400" y="1634970"/>
            <a:ext cx="8831803" cy="5045478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152397" y="152398"/>
            <a:ext cx="8814050" cy="1346450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3" name="Shape 543"/>
          <p:cNvSpPr>
            <a:spLocks noGrp="1"/>
          </p:cNvSpPr>
          <p:nvPr>
            <p:ph type="body" idx="1"/>
          </p:nvPr>
        </p:nvSpPr>
        <p:spPr>
          <a:xfrm>
            <a:off x="380997" y="1719071"/>
            <a:ext cx="8407895" cy="5138929"/>
          </a:xfrm>
          <a:prstGeom prst="rect">
            <a:avLst/>
          </a:prstGeom>
        </p:spPr>
        <p:txBody>
          <a:bodyPr/>
          <a:lstStyle>
            <a:lvl2pPr marL="568959" indent="-203198"/>
            <a:lvl4pPr marL="1175657" indent="-261257"/>
            <a:lvl5pPr marL="1378633" indent="-281352"/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44" name="Shape 544"/>
          <p:cNvSpPr>
            <a:spLocks noGrp="1"/>
          </p:cNvSpPr>
          <p:nvPr>
            <p:ph type="title"/>
          </p:nvPr>
        </p:nvSpPr>
        <p:spPr>
          <a:xfrm>
            <a:off x="381000" y="47016"/>
            <a:ext cx="8381260" cy="1672057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45" name="Shape 545"/>
          <p:cNvSpPr>
            <a:spLocks noGrp="1"/>
          </p:cNvSpPr>
          <p:nvPr>
            <p:ph type="sldNum" sz="quarter" idx="2"/>
          </p:nvPr>
        </p:nvSpPr>
        <p:spPr>
          <a:xfrm>
            <a:off x="8234680" y="6363968"/>
            <a:ext cx="582967" cy="256541"/>
          </a:xfrm>
          <a:prstGeom prst="rect">
            <a:avLst/>
          </a:prstGeom>
        </p:spPr>
        <p:txBody>
          <a:bodyPr/>
          <a:lstStyle>
            <a:lvl1pPr algn="r" defTabSz="914400"/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/>
        </p:nvSpPr>
        <p:spPr>
          <a:xfrm>
            <a:off x="152400" y="1634970"/>
            <a:ext cx="8831803" cy="5045478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152397" y="152398"/>
            <a:ext cx="8814050" cy="1346450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4" name="Shape 554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1766087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55" name="Shape 555"/>
          <p:cNvSpPr>
            <a:spLocks noGrp="1"/>
          </p:cNvSpPr>
          <p:nvPr>
            <p:ph type="sldNum" sz="quarter" idx="2"/>
          </p:nvPr>
        </p:nvSpPr>
        <p:spPr>
          <a:xfrm>
            <a:off x="8234680" y="6363968"/>
            <a:ext cx="582967" cy="256541"/>
          </a:xfrm>
          <a:prstGeom prst="rect">
            <a:avLst/>
          </a:prstGeom>
        </p:spPr>
        <p:txBody>
          <a:bodyPr/>
          <a:lstStyle>
            <a:lvl1pPr algn="r" defTabSz="914400"/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image1.png" descr="Logo-small.f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1690" y="198474"/>
            <a:ext cx="1245110" cy="864409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Shape 574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 cap="none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Titeltekst</a:t>
            </a:r>
          </a:p>
        </p:txBody>
      </p:sp>
      <p:sp>
        <p:nvSpPr>
          <p:cNvPr id="575" name="Shape 575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</p:spPr>
        <p:txBody>
          <a:bodyPr/>
          <a:lstStyle>
            <a:lvl1pPr marL="342900" indent="-342900" defTabSz="457200">
              <a:spcBef>
                <a:spcPts val="700"/>
              </a:spcBef>
              <a:buClrTx/>
              <a:buFont typeface="Arial"/>
              <a:buChar char="•"/>
              <a:defRPr sz="3200" b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ClrTx/>
              <a:buFont typeface="Arial"/>
              <a:buChar char="–"/>
              <a:defRPr sz="3200" b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ClrTx/>
              <a:buFont typeface="Arial"/>
              <a:buChar char="•"/>
              <a:defRPr sz="3200" b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ClrTx/>
              <a:buFont typeface="Arial"/>
              <a:buChar char="–"/>
              <a:defRPr sz="3200" b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ClrTx/>
              <a:buFont typeface="Arial"/>
              <a:buChar char="»"/>
              <a:defRPr sz="3200" b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76" name="Shape 576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/>
          </p:cNvSpPr>
          <p:nvPr>
            <p:ph type="title"/>
          </p:nvPr>
        </p:nvSpPr>
        <p:spPr>
          <a:xfrm>
            <a:off x="958850" y="1501775"/>
            <a:ext cx="5575300" cy="99778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000" b="0" cap="none" spc="0">
                <a:solidFill>
                  <a:srgbClr val="000000"/>
                </a:solidFill>
                <a:latin typeface="DR Monoline-Bold"/>
                <a:ea typeface="DR Monoline-Bold"/>
                <a:cs typeface="DR Monoline-Bold"/>
                <a:sym typeface="DR Monoline-Bold"/>
              </a:defRPr>
            </a:lvl1pPr>
          </a:lstStyle>
          <a:p>
            <a:r>
              <a:t>Titeltekst</a:t>
            </a:r>
          </a:p>
        </p:txBody>
      </p:sp>
      <p:sp>
        <p:nvSpPr>
          <p:cNvPr id="584" name="Shape 584"/>
          <p:cNvSpPr>
            <a:spLocks noGrp="1"/>
          </p:cNvSpPr>
          <p:nvPr>
            <p:ph type="body" sz="quarter" idx="1"/>
          </p:nvPr>
        </p:nvSpPr>
        <p:spPr>
          <a:xfrm>
            <a:off x="1182687" y="2370535"/>
            <a:ext cx="3810001" cy="30861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39714" indent="-439714">
              <a:lnSpc>
                <a:spcPct val="90000"/>
              </a:lnSpc>
              <a:spcBef>
                <a:spcPts val="300"/>
              </a:spcBef>
              <a:buClrTx/>
              <a:buFont typeface="Arial"/>
              <a:buChar char="•"/>
              <a:defRPr sz="3600" b="0" spc="0">
                <a:solidFill>
                  <a:srgbClr val="000000"/>
                </a:solidFill>
                <a:latin typeface="DR Monoline-Regular"/>
                <a:ea typeface="DR Monoline-Regular"/>
                <a:cs typeface="DR Monoline-Regular"/>
                <a:sym typeface="DR Monoline-Regular"/>
              </a:defRPr>
            </a:lvl1pPr>
            <a:lvl2pPr marL="854656" indent="-511969">
              <a:lnSpc>
                <a:spcPct val="90000"/>
              </a:lnSpc>
              <a:spcBef>
                <a:spcPts val="300"/>
              </a:spcBef>
              <a:buClrTx/>
              <a:buFont typeface="Arial"/>
              <a:buChar char="•"/>
              <a:defRPr sz="3600" b="0" spc="0">
                <a:solidFill>
                  <a:srgbClr val="000000"/>
                </a:solidFill>
                <a:latin typeface="DR Monoline-Regular"/>
                <a:ea typeface="DR Monoline-Regular"/>
                <a:cs typeface="DR Monoline-Regular"/>
                <a:sym typeface="DR Monoline-Regular"/>
              </a:defRPr>
            </a:lvl2pPr>
            <a:lvl3pPr marL="1299050" indent="-614363">
              <a:lnSpc>
                <a:spcPct val="90000"/>
              </a:lnSpc>
              <a:spcBef>
                <a:spcPts val="300"/>
              </a:spcBef>
              <a:buClrTx/>
              <a:buFont typeface="Arial"/>
              <a:buChar char="•"/>
              <a:defRPr sz="3600" b="0" spc="0">
                <a:solidFill>
                  <a:srgbClr val="000000"/>
                </a:solidFill>
                <a:latin typeface="DR Monoline-Regular"/>
                <a:ea typeface="DR Monoline-Regular"/>
                <a:cs typeface="DR Monoline-Regular"/>
                <a:sym typeface="DR Monoline-Regular"/>
              </a:defRPr>
            </a:lvl3pPr>
            <a:lvl4pPr marL="1709313" indent="-682626">
              <a:lnSpc>
                <a:spcPct val="90000"/>
              </a:lnSpc>
              <a:spcBef>
                <a:spcPts val="300"/>
              </a:spcBef>
              <a:buClrTx/>
              <a:buFont typeface="Arial"/>
              <a:buChar char="•"/>
              <a:defRPr sz="3600" b="0" spc="0">
                <a:solidFill>
                  <a:srgbClr val="000000"/>
                </a:solidFill>
                <a:latin typeface="DR Monoline-Regular"/>
                <a:ea typeface="DR Monoline-Regular"/>
                <a:cs typeface="DR Monoline-Regular"/>
                <a:sym typeface="DR Monoline-Regular"/>
              </a:defRPr>
            </a:lvl4pPr>
            <a:lvl5pPr marL="2051313" indent="-682626">
              <a:lnSpc>
                <a:spcPct val="90000"/>
              </a:lnSpc>
              <a:spcBef>
                <a:spcPts val="300"/>
              </a:spcBef>
              <a:buClrTx/>
              <a:buFont typeface="Arial"/>
              <a:buChar char="•"/>
              <a:defRPr sz="3600" b="0" spc="0">
                <a:solidFill>
                  <a:srgbClr val="000000"/>
                </a:solidFill>
                <a:latin typeface="DR Monoline-Regular"/>
                <a:ea typeface="DR Monoline-Regular"/>
                <a:cs typeface="DR Monoline-Regular"/>
                <a:sym typeface="DR Monoline-Regula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5" name="Shape 585"/>
          <p:cNvSpPr>
            <a:spLocks noGrp="1"/>
          </p:cNvSpPr>
          <p:nvPr>
            <p:ph type="sldNum" sz="quarter" idx="2"/>
          </p:nvPr>
        </p:nvSpPr>
        <p:spPr>
          <a:xfrm>
            <a:off x="7454186" y="5694262"/>
            <a:ext cx="358176" cy="152401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defRPr sz="1000" b="0">
                <a:solidFill>
                  <a:srgbClr val="000000"/>
                </a:solidFill>
                <a:latin typeface="DR Monoline-Regular"/>
                <a:ea typeface="DR Monoline-Regular"/>
                <a:cs typeface="DR Monoline-Regular"/>
                <a:sym typeface="DR Monoline-Regula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52400" y="147318"/>
            <a:ext cx="6705600" cy="6556249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7010400" y="147318"/>
            <a:ext cx="1956045" cy="6556249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7162800" y="0"/>
            <a:ext cx="1676400" cy="6400802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D1B9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&amp;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/>
          </p:cNvSpPr>
          <p:nvPr>
            <p:ph type="pic" sz="quarter" idx="13"/>
          </p:nvPr>
        </p:nvSpPr>
        <p:spPr>
          <a:xfrm>
            <a:off x="5009554" y="2160984"/>
            <a:ext cx="2911079" cy="3857626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93" name="Shape 593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594" name="Shape 594"/>
          <p:cNvSpPr>
            <a:spLocks noGrp="1"/>
          </p:cNvSpPr>
          <p:nvPr>
            <p:ph type="body" sz="half" idx="1"/>
          </p:nvPr>
        </p:nvSpPr>
        <p:spPr>
          <a:xfrm>
            <a:off x="892968" y="2071687"/>
            <a:ext cx="3589736" cy="4036220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71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716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160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605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049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95" name="Shape 595"/>
          <p:cNvSpPr>
            <a:spLocks noGrp="1"/>
          </p:cNvSpPr>
          <p:nvPr>
            <p:ph type="sldNum" sz="quarter" idx="2"/>
          </p:nvPr>
        </p:nvSpPr>
        <p:spPr>
          <a:xfrm>
            <a:off x="4413931" y="6465093"/>
            <a:ext cx="324754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punk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612" name="Shape 612"/>
          <p:cNvSpPr>
            <a:spLocks noGrp="1"/>
          </p:cNvSpPr>
          <p:nvPr>
            <p:ph type="body" idx="1"/>
          </p:nvPr>
        </p:nvSpPr>
        <p:spPr>
          <a:xfrm>
            <a:off x="892968" y="2071687"/>
            <a:ext cx="7358064" cy="4036220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457200">
              <a:spcBef>
                <a:spcPts val="3600"/>
              </a:spcBef>
              <a:buClrTx/>
              <a:buSzPct val="43000"/>
              <a:buFontTx/>
              <a:buBlip>
                <a:blip r:embed="rId3"/>
              </a:buBlip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740833" indent="-296333" defTabSz="457200">
              <a:spcBef>
                <a:spcPts val="3600"/>
              </a:spcBef>
              <a:buClrTx/>
              <a:buSzPct val="43000"/>
              <a:buFontTx/>
              <a:buBlip>
                <a:blip r:embed="rId3"/>
              </a:buBlip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185333" indent="-296333" defTabSz="457200">
              <a:spcBef>
                <a:spcPts val="3600"/>
              </a:spcBef>
              <a:buClrTx/>
              <a:buSzPct val="43000"/>
              <a:buFontTx/>
              <a:buBlip>
                <a:blip r:embed="rId3"/>
              </a:buBlip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629833" indent="-296333" defTabSz="457200">
              <a:spcBef>
                <a:spcPts val="3600"/>
              </a:spcBef>
              <a:buClrTx/>
              <a:buSzPct val="43000"/>
              <a:buFontTx/>
              <a:buBlip>
                <a:blip r:embed="rId3"/>
              </a:buBlip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074333" indent="-296333" defTabSz="457200">
              <a:spcBef>
                <a:spcPts val="3600"/>
              </a:spcBef>
              <a:buClrTx/>
              <a:buSzPct val="43000"/>
              <a:buFontTx/>
              <a:buBlip>
                <a:blip r:embed="rId3"/>
              </a:buBlip>
              <a:defRPr sz="24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13" name="Shape 613"/>
          <p:cNvSpPr>
            <a:spLocks noGrp="1"/>
          </p:cNvSpPr>
          <p:nvPr>
            <p:ph type="sldNum" sz="quarter" idx="2"/>
          </p:nvPr>
        </p:nvSpPr>
        <p:spPr>
          <a:xfrm>
            <a:off x="4402542" y="6465093"/>
            <a:ext cx="338253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&amp;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/>
          </p:cNvSpPr>
          <p:nvPr>
            <p:ph type="pic" sz="quarter" idx="13"/>
          </p:nvPr>
        </p:nvSpPr>
        <p:spPr>
          <a:xfrm>
            <a:off x="5009554" y="2160984"/>
            <a:ext cx="2911079" cy="3857626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21" name="Shape 621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622" name="Shape 622"/>
          <p:cNvSpPr>
            <a:spLocks noGrp="1"/>
          </p:cNvSpPr>
          <p:nvPr>
            <p:ph type="body" sz="half" idx="1"/>
          </p:nvPr>
        </p:nvSpPr>
        <p:spPr>
          <a:xfrm>
            <a:off x="892968" y="2071687"/>
            <a:ext cx="3589736" cy="4036220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71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716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160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605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049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23" name="Shape 623"/>
          <p:cNvSpPr>
            <a:spLocks noGrp="1"/>
          </p:cNvSpPr>
          <p:nvPr>
            <p:ph type="sldNum" sz="quarter" idx="2"/>
          </p:nvPr>
        </p:nvSpPr>
        <p:spPr>
          <a:xfrm>
            <a:off x="4413931" y="6465093"/>
            <a:ext cx="324754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/>
          </p:cNvSpPr>
          <p:nvPr>
            <p:ph type="sldNum" sz="quarter" idx="2"/>
          </p:nvPr>
        </p:nvSpPr>
        <p:spPr>
          <a:xfrm>
            <a:off x="4409826" y="6465093"/>
            <a:ext cx="323690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/>
          <p:nvPr/>
        </p:nvSpPr>
        <p:spPr>
          <a:xfrm>
            <a:off x="152400" y="1634969"/>
            <a:ext cx="8831803" cy="5045480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152398" y="152398"/>
            <a:ext cx="8814049" cy="1346450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6" name="Shape 746"/>
          <p:cNvSpPr>
            <a:spLocks noGrp="1"/>
          </p:cNvSpPr>
          <p:nvPr>
            <p:ph type="title"/>
          </p:nvPr>
        </p:nvSpPr>
        <p:spPr>
          <a:xfrm>
            <a:off x="381000" y="355845"/>
            <a:ext cx="8381260" cy="105439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747" name="Shape 747"/>
          <p:cNvSpPr>
            <a:spLocks noGrp="1"/>
          </p:cNvSpPr>
          <p:nvPr>
            <p:ph type="body" sz="half" idx="1"/>
          </p:nvPr>
        </p:nvSpPr>
        <p:spPr>
          <a:xfrm>
            <a:off x="958850" y="2548468"/>
            <a:ext cx="5575300" cy="345863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48" name="Shape 748"/>
          <p:cNvSpPr>
            <a:spLocks noGrp="1"/>
          </p:cNvSpPr>
          <p:nvPr>
            <p:ph type="sldNum" sz="quarter" idx="2"/>
          </p:nvPr>
        </p:nvSpPr>
        <p:spPr>
          <a:xfrm>
            <a:off x="8558118" y="6363969"/>
            <a:ext cx="259530" cy="256541"/>
          </a:xfrm>
          <a:prstGeom prst="rect">
            <a:avLst/>
          </a:prstGeom>
        </p:spPr>
        <p:txBody>
          <a:bodyPr wrap="none"/>
          <a:lstStyle>
            <a:lvl1pPr algn="r" defTabSz="914400"/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/>
          <p:nvPr/>
        </p:nvSpPr>
        <p:spPr>
          <a:xfrm>
            <a:off x="152399" y="150812"/>
            <a:ext cx="8831265" cy="6556376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10" name="Shape 810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wrap="none"/>
          <a:lstStyle>
            <a:lvl1pPr algn="r"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&amp;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pic" sz="quarter" idx="13"/>
          </p:nvPr>
        </p:nvSpPr>
        <p:spPr>
          <a:xfrm>
            <a:off x="5009554" y="2160984"/>
            <a:ext cx="2911079" cy="3857626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half" idx="1"/>
          </p:nvPr>
        </p:nvSpPr>
        <p:spPr>
          <a:xfrm>
            <a:off x="892968" y="2071687"/>
            <a:ext cx="3589736" cy="4036220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71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716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160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605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049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4413931" y="6465093"/>
            <a:ext cx="324754" cy="29801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&amp;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892968" y="142875"/>
            <a:ext cx="7358064" cy="1785938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57200">
              <a:defRPr sz="5000" b="0" cap="none" spc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half" idx="1"/>
          </p:nvPr>
        </p:nvSpPr>
        <p:spPr>
          <a:xfrm>
            <a:off x="892968" y="2071687"/>
            <a:ext cx="3589736" cy="4036220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71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716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160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6051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049638" indent="-271638" defTabSz="457200">
              <a:spcBef>
                <a:spcPts val="3200"/>
              </a:spcBef>
              <a:buClrTx/>
              <a:buSzPct val="43000"/>
              <a:buFontTx/>
              <a:buBlip>
                <a:blip r:embed="rId3"/>
              </a:buBlip>
              <a:defRPr sz="2200" b="0" spc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64" name="Shape 164"/>
          <p:cNvSpPr>
            <a:spLocks noGrp="1"/>
          </p:cNvSpPr>
          <p:nvPr>
            <p:ph type="pic" sz="quarter" idx="13"/>
          </p:nvPr>
        </p:nvSpPr>
        <p:spPr>
          <a:xfrm>
            <a:off x="5009554" y="2160984"/>
            <a:ext cx="2911079" cy="3857626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4432225" y="6465093"/>
            <a:ext cx="288166" cy="298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t"/>
          <a:lstStyle>
            <a:lvl1pPr>
              <a:defRPr sz="12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pic" sz="quarter" idx="13"/>
          </p:nvPr>
        </p:nvSpPr>
        <p:spPr>
          <a:xfrm>
            <a:off x="5054203" y="2035968"/>
            <a:ext cx="2884290" cy="3848697"/>
          </a:xfrm>
          <a:prstGeom prst="rect">
            <a:avLst/>
          </a:prstGeom>
          <a:ln w="3175"/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584200">
              <a:defRPr sz="5600" b="0" cap="none" spc="0">
                <a:solidFill>
                  <a:srgbClr val="000000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half" idx="1"/>
          </p:nvPr>
        </p:nvSpPr>
        <p:spPr>
          <a:xfrm>
            <a:off x="901898" y="1946671"/>
            <a:ext cx="3545087" cy="4018361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180473" indent="-180473" defTabSz="584200">
              <a:spcBef>
                <a:spcPts val="3200"/>
              </a:spcBef>
              <a:buClrTx/>
              <a:buFontTx/>
              <a:buChar char="•"/>
              <a:defRPr sz="1800" b="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61473" indent="-180473" defTabSz="584200">
              <a:spcBef>
                <a:spcPts val="3200"/>
              </a:spcBef>
              <a:buClrTx/>
              <a:buFontTx/>
              <a:buChar char="•"/>
              <a:defRPr sz="1800" b="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42473" indent="-180473" defTabSz="584200">
              <a:spcBef>
                <a:spcPts val="3200"/>
              </a:spcBef>
              <a:buClrTx/>
              <a:buFontTx/>
              <a:buChar char="•"/>
              <a:defRPr sz="1800" b="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23473" indent="-180473" defTabSz="584200">
              <a:spcBef>
                <a:spcPts val="3200"/>
              </a:spcBef>
              <a:buClrTx/>
              <a:buFontTx/>
              <a:buChar char="•"/>
              <a:defRPr sz="1800" b="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04473" indent="-180473" defTabSz="584200">
              <a:spcBef>
                <a:spcPts val="3200"/>
              </a:spcBef>
              <a:buClrTx/>
              <a:buFontTx/>
              <a:buChar char="•"/>
              <a:defRPr sz="1800" b="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4437982" y="6509742"/>
            <a:ext cx="259105" cy="24923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 defTabSz="584200">
              <a:defRPr sz="1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pic" sz="quarter" idx="13"/>
          </p:nvPr>
        </p:nvSpPr>
        <p:spPr>
          <a:xfrm>
            <a:off x="5054203" y="2035968"/>
            <a:ext cx="2884290" cy="3848697"/>
          </a:xfrm>
          <a:prstGeom prst="rect">
            <a:avLst/>
          </a:prstGeom>
          <a:ln w="3175"/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584200">
              <a:defRPr sz="5600" b="0" cap="none" spc="0">
                <a:solidFill>
                  <a:srgbClr val="000000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sz="half" idx="1"/>
          </p:nvPr>
        </p:nvSpPr>
        <p:spPr>
          <a:xfrm>
            <a:off x="901898" y="1946671"/>
            <a:ext cx="3545087" cy="4018361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180473" indent="-180473" defTabSz="584200">
              <a:spcBef>
                <a:spcPts val="3200"/>
              </a:spcBef>
              <a:buClrTx/>
              <a:buFontTx/>
              <a:buChar char="•"/>
              <a:defRPr sz="1800" b="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61473" indent="-180473" defTabSz="584200">
              <a:spcBef>
                <a:spcPts val="3200"/>
              </a:spcBef>
              <a:buClrTx/>
              <a:buFontTx/>
              <a:buChar char="•"/>
              <a:defRPr sz="1800" b="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42473" indent="-180473" defTabSz="584200">
              <a:spcBef>
                <a:spcPts val="3200"/>
              </a:spcBef>
              <a:buClrTx/>
              <a:buFontTx/>
              <a:buChar char="•"/>
              <a:defRPr sz="1800" b="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23473" indent="-180473" defTabSz="584200">
              <a:spcBef>
                <a:spcPts val="3200"/>
              </a:spcBef>
              <a:buClrTx/>
              <a:buFontTx/>
              <a:buChar char="•"/>
              <a:defRPr sz="1800" b="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04473" indent="-180473" defTabSz="584200">
              <a:spcBef>
                <a:spcPts val="3200"/>
              </a:spcBef>
              <a:buClrTx/>
              <a:buFontTx/>
              <a:buChar char="•"/>
              <a:defRPr sz="1800" b="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4437982" y="6509742"/>
            <a:ext cx="259105" cy="24923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 defTabSz="584200">
              <a:defRPr sz="1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4437982" y="6509742"/>
            <a:ext cx="259105" cy="24923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 defTabSz="584200">
              <a:defRPr sz="1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52400" y="1634970"/>
            <a:ext cx="8831803" cy="5045478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152398" y="152399"/>
            <a:ext cx="8814049" cy="1346448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80998" y="1719071"/>
            <a:ext cx="8407894" cy="5138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234680" y="6363969"/>
            <a:ext cx="582967" cy="2565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100">
                <a:solidFill>
                  <a:srgbClr val="534949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381000" y="47016"/>
            <a:ext cx="8381260" cy="167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Titeltekst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4" r:id="rId5"/>
    <p:sldLayoutId id="2147483665" r:id="rId6"/>
    <p:sldLayoutId id="2147483667" r:id="rId7"/>
    <p:sldLayoutId id="2147483670" r:id="rId8"/>
    <p:sldLayoutId id="2147483671" r:id="rId9"/>
    <p:sldLayoutId id="2147483674" r:id="rId10"/>
    <p:sldLayoutId id="2147483675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9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9" r:id="rId38"/>
    <p:sldLayoutId id="2147483710" r:id="rId39"/>
    <p:sldLayoutId id="2147483711" r:id="rId40"/>
    <p:sldLayoutId id="2147483713" r:id="rId41"/>
    <p:sldLayoutId id="2147483714" r:id="rId42"/>
    <p:sldLayoutId id="2147483715" r:id="rId43"/>
    <p:sldLayoutId id="2147483726" r:id="rId44"/>
    <p:sldLayoutId id="2147483732" r:id="rId4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27432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2"/>
        <a:buChar char="◼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568959" marR="0" indent="-2031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2"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86868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2"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175657" marR="0" indent="-26125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2"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1378633" marR="0" indent="-28135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2"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1676400" marR="0" indent="-3048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2"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1950719" marR="0" indent="-3047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2"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2225039" marR="0" indent="-3047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2"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2499359" marR="0" indent="-3047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2"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20" Type="http://schemas.openxmlformats.org/officeDocument/2006/relationships/image" Target="../media/image30.pn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5" Type="http://schemas.openxmlformats.org/officeDocument/2006/relationships/image" Target="../media/image25.jpeg"/><Relationship Id="rId16" Type="http://schemas.openxmlformats.org/officeDocument/2006/relationships/image" Target="../media/image26.jpeg"/><Relationship Id="rId17" Type="http://schemas.openxmlformats.org/officeDocument/2006/relationships/image" Target="../media/image27.jpeg"/><Relationship Id="rId18" Type="http://schemas.openxmlformats.org/officeDocument/2006/relationships/image" Target="../media/image28.jpeg"/><Relationship Id="rId19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gif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3" name="Shape 879"/>
          <p:cNvSpPr/>
          <p:nvPr/>
        </p:nvSpPr>
        <p:spPr>
          <a:xfrm>
            <a:off x="198705" y="1883447"/>
            <a:ext cx="6585321" cy="47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600">
                <a:solidFill>
                  <a:srgbClr val="FFFFFF"/>
                </a:solidFill>
              </a:defRPr>
            </a:pPr>
            <a:r>
              <a:rPr dirty="0"/>
              <a:t>Velkommen til </a:t>
            </a:r>
            <a:r>
              <a:rPr lang="da-DK" dirty="0" smtClean="0"/>
              <a:t>”Workshop”</a:t>
            </a:r>
          </a:p>
          <a:p>
            <a:pPr>
              <a:defRPr sz="6600">
                <a:solidFill>
                  <a:srgbClr val="FFFFFF"/>
                </a:solidFill>
              </a:defRPr>
            </a:pPr>
            <a:endParaRPr lang="da-DK" dirty="0" smtClean="0"/>
          </a:p>
          <a:p>
            <a:pPr algn="ctr">
              <a:defRPr sz="6600">
                <a:solidFill>
                  <a:srgbClr val="FFFFFF"/>
                </a:solidFill>
              </a:defRPr>
            </a:pPr>
            <a:endParaRPr lang="da-DK" sz="6600" dirty="0"/>
          </a:p>
          <a:p>
            <a:pPr algn="ctr">
              <a:defRPr sz="6600">
                <a:solidFill>
                  <a:srgbClr val="FFFFFF"/>
                </a:solidFill>
              </a:defRPr>
            </a:pPr>
            <a:r>
              <a:rPr sz="4000" dirty="0" smtClean="0">
                <a:solidFill>
                  <a:srgbClr val="000090"/>
                </a:solidFill>
              </a:rPr>
              <a:t>Thomas </a:t>
            </a:r>
            <a:r>
              <a:rPr sz="4000" dirty="0">
                <a:solidFill>
                  <a:srgbClr val="000090"/>
                </a:solidFill>
              </a:rPr>
              <a:t>Milsted</a:t>
            </a:r>
          </a:p>
        </p:txBody>
      </p:sp>
      <p:pic>
        <p:nvPicPr>
          <p:cNvPr id="24" name="image4.png"/>
          <p:cNvPicPr>
            <a:picLocks noChangeAspect="1"/>
          </p:cNvPicPr>
          <p:nvPr/>
        </p:nvPicPr>
        <p:blipFill>
          <a:blip r:embed="rId3">
            <a:extLst/>
          </a:blip>
          <a:srcRect l="24285" t="34989" r="30892" b="40206"/>
          <a:stretch>
            <a:fillRect/>
          </a:stretch>
        </p:blipFill>
        <p:spPr>
          <a:xfrm>
            <a:off x="7265224" y="360554"/>
            <a:ext cx="1622345" cy="6604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Group 883"/>
          <p:cNvGrpSpPr/>
          <p:nvPr/>
        </p:nvGrpSpPr>
        <p:grpSpPr>
          <a:xfrm>
            <a:off x="7652825" y="5541722"/>
            <a:ext cx="1055408" cy="1051398"/>
            <a:chOff x="0" y="0"/>
            <a:chExt cx="1414464" cy="1416050"/>
          </a:xfrm>
        </p:grpSpPr>
        <p:sp>
          <p:nvSpPr>
            <p:cNvPr id="2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7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" name="844465A0-708A-4EEB-927D-BD586D9BC190-L0-001.png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489976" y="430592"/>
            <a:ext cx="2079969" cy="93064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885"/>
          <p:cNvSpPr/>
          <p:nvPr/>
        </p:nvSpPr>
        <p:spPr>
          <a:xfrm>
            <a:off x="198705" y="430592"/>
            <a:ext cx="429127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200D60"/>
                </a:solidFill>
              </a:defRPr>
            </a:lvl1pPr>
          </a:lstStyle>
          <a:p>
            <a:r>
              <a:t>LEDERNES TÆNKETANK OM STRESS</a:t>
            </a:r>
          </a:p>
        </p:txBody>
      </p:sp>
      <p:pic>
        <p:nvPicPr>
          <p:cNvPr id="31" name="Billede 30" descr="Skærmbillede 2018-10-10 kl. 12.46.2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8" y="1009786"/>
            <a:ext cx="3936850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916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381000" y="165887"/>
            <a:ext cx="8381260" cy="1434313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r>
              <a:rPr lang="da-DK" dirty="0" smtClean="0">
                <a:latin typeface="American Typewriter"/>
                <a:cs typeface="American Typewriter"/>
              </a:rPr>
              <a:t>Stress kan måles</a:t>
            </a:r>
            <a:endParaRPr lang="da-DK" dirty="0">
              <a:latin typeface="American Typewriter"/>
              <a:cs typeface="American Typewriter"/>
            </a:endParaRPr>
          </a:p>
        </p:txBody>
      </p:sp>
      <p:sp>
        <p:nvSpPr>
          <p:cNvPr id="5" name="Shape 218"/>
          <p:cNvSpPr>
            <a:spLocks noGrp="1"/>
          </p:cNvSpPr>
          <p:nvPr>
            <p:ph type="sldNum" sz="quarter" idx="2"/>
          </p:nvPr>
        </p:nvSpPr>
        <p:spPr>
          <a:xfrm>
            <a:off x="8234680" y="6363969"/>
            <a:ext cx="58296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100" b="1">
                <a:solidFill>
                  <a:srgbClr val="FFFFFF"/>
                </a:solidFill>
              </a:rPr>
              <a:t>10</a:t>
            </a:fld>
            <a:endParaRPr sz="1100" b="1">
              <a:solidFill>
                <a:srgbClr val="FFFFFF"/>
              </a:solidFill>
            </a:endParaRPr>
          </a:p>
        </p:txBody>
      </p:sp>
      <p:pic>
        <p:nvPicPr>
          <p:cNvPr id="6" name="image-3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954223"/>
            <a:ext cx="4373043" cy="2935929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7" name="Group 222"/>
          <p:cNvGrpSpPr/>
          <p:nvPr/>
        </p:nvGrpSpPr>
        <p:grpSpPr>
          <a:xfrm>
            <a:off x="5978074" y="3762479"/>
            <a:ext cx="3009172" cy="3095521"/>
            <a:chOff x="0" y="0"/>
            <a:chExt cx="3153685" cy="3283471"/>
          </a:xfrm>
        </p:grpSpPr>
        <p:sp>
          <p:nvSpPr>
            <p:cNvPr id="8" name="Shape 220"/>
            <p:cNvSpPr/>
            <p:nvPr/>
          </p:nvSpPr>
          <p:spPr>
            <a:xfrm>
              <a:off x="0" y="0"/>
              <a:ext cx="3153686" cy="3283471"/>
            </a:xfrm>
            <a:prstGeom prst="rect">
              <a:avLst/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830862">
                <a:defRPr sz="2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9" name="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153686" cy="328347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10" name="image-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0" y="4436703"/>
            <a:ext cx="5213922" cy="2183808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Scan000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48417" y="1262625"/>
            <a:ext cx="4238829" cy="2047430"/>
          </a:xfrm>
          <a:prstGeom prst="rect">
            <a:avLst/>
          </a:prstGeom>
          <a:ln w="3175">
            <a:miter lim="400000"/>
          </a:ln>
        </p:spPr>
      </p:pic>
      <p:sp>
        <p:nvSpPr>
          <p:cNvPr id="12" name="Tekstfelt 11"/>
          <p:cNvSpPr txBox="1"/>
          <p:nvPr/>
        </p:nvSpPr>
        <p:spPr>
          <a:xfrm>
            <a:off x="225661" y="6363969"/>
            <a:ext cx="270579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000" dirty="0" smtClean="0">
                <a:solidFill>
                  <a:srgbClr val="2BA9FF"/>
                </a:solidFill>
              </a:rPr>
              <a:t>TRIVSELSRÅDGIVER</a:t>
            </a:r>
            <a:r>
              <a:rPr lang="da-DK" sz="1000" dirty="0">
                <a:solidFill>
                  <a:srgbClr val="2BA9FF"/>
                </a:solidFill>
              </a:rPr>
              <a:t> </a:t>
            </a:r>
            <a:r>
              <a:rPr lang="da-DK" sz="1000" dirty="0" smtClean="0">
                <a:solidFill>
                  <a:srgbClr val="2BA9FF"/>
                </a:solidFill>
              </a:rPr>
              <a:t>- UDDANNELSEN</a:t>
            </a:r>
            <a:endParaRPr kumimoji="0" lang="da-DK" sz="1000" b="1" i="0" u="none" strike="noStrike" cap="none" spc="0" normalizeH="0" baseline="0" dirty="0">
              <a:ln>
                <a:noFill/>
              </a:ln>
              <a:solidFill>
                <a:srgbClr val="2BA9FF"/>
              </a:solidFill>
              <a:effectLst/>
              <a:uFillTx/>
              <a:sym typeface="Franklin Gothic Medium"/>
            </a:endParaRPr>
          </a:p>
        </p:txBody>
      </p:sp>
      <p:grpSp>
        <p:nvGrpSpPr>
          <p:cNvPr id="13" name="Group 883"/>
          <p:cNvGrpSpPr/>
          <p:nvPr/>
        </p:nvGrpSpPr>
        <p:grpSpPr>
          <a:xfrm>
            <a:off x="7652825" y="5541722"/>
            <a:ext cx="1055408" cy="1051398"/>
            <a:chOff x="0" y="0"/>
            <a:chExt cx="1414464" cy="1416050"/>
          </a:xfrm>
        </p:grpSpPr>
        <p:sp>
          <p:nvSpPr>
            <p:cNvPr id="14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5" name="image3.jpg" descr="logo-cut-ppt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167882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25937" y="269882"/>
            <a:ext cx="8582297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15468">
              <a:lnSpc>
                <a:spcPct val="50000"/>
              </a:lnSpc>
              <a:spcBef>
                <a:spcPts val="2200"/>
              </a:spcBef>
              <a:buSzPct val="43000"/>
              <a:defRPr b="0"/>
            </a:pPr>
            <a:r>
              <a:rPr lang="da-DK" sz="4000" dirty="0" smtClean="0">
                <a:latin typeface="American Typewriter"/>
                <a:ea typeface="Chalkduster"/>
                <a:cs typeface="American Typewriter"/>
                <a:sym typeface="Chalkduster"/>
              </a:rPr>
              <a:t>Fysisk:</a:t>
            </a:r>
          </a:p>
          <a:p>
            <a:pPr lvl="0" defTabSz="315468">
              <a:lnSpc>
                <a:spcPct val="50000"/>
              </a:lnSpc>
              <a:spcBef>
                <a:spcPts val="2200"/>
              </a:spcBef>
              <a:buSzPct val="43000"/>
              <a:defRPr b="0"/>
            </a:pPr>
            <a:endParaRPr lang="da-DK" sz="2800" dirty="0">
              <a:latin typeface="American Typewriter"/>
              <a:ea typeface="Chalkduster"/>
              <a:cs typeface="American Typewriter"/>
              <a:sym typeface="Chalkduster"/>
            </a:endParaRPr>
          </a:p>
          <a:p>
            <a:pPr marL="187430" lvl="0" indent="-187430" defTabSz="315468">
              <a:lnSpc>
                <a:spcPct val="50000"/>
              </a:lnSpc>
              <a:spcBef>
                <a:spcPts val="2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Hovedpine. Kvalme, opkast og </a:t>
            </a:r>
            <a:r>
              <a:rPr lang="da-DK" sz="2800" dirty="0" smtClean="0">
                <a:latin typeface="American Typewriter"/>
                <a:ea typeface="Chalkduster"/>
                <a:cs typeface="American Typewriter"/>
                <a:sym typeface="Chalkduster"/>
              </a:rPr>
              <a:t>diarre</a:t>
            </a:r>
          </a:p>
          <a:p>
            <a:pPr marL="187430" lvl="0" indent="-187430" defTabSz="315468">
              <a:lnSpc>
                <a:spcPct val="50000"/>
              </a:lnSpc>
              <a:spcBef>
                <a:spcPts val="2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 smtClean="0">
                <a:latin typeface="American Typewriter"/>
                <a:ea typeface="Chalkduster"/>
                <a:cs typeface="American Typewriter"/>
                <a:sym typeface="Chalkduster"/>
              </a:rPr>
              <a:t>Tørhed </a:t>
            </a: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i hals og mund</a:t>
            </a:r>
          </a:p>
          <a:p>
            <a:pPr marL="187430" lvl="0" indent="-187430" defTabSz="315468">
              <a:lnSpc>
                <a:spcPct val="50000"/>
              </a:lnSpc>
              <a:spcBef>
                <a:spcPts val="2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Spændinger. Ømme muskler i nakke og krop</a:t>
            </a:r>
          </a:p>
          <a:p>
            <a:pPr marL="187430" lvl="0" indent="-187430" defTabSz="315468">
              <a:lnSpc>
                <a:spcPct val="50000"/>
              </a:lnSpc>
              <a:spcBef>
                <a:spcPts val="2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Hjertebanken. Svedture. Besvimelse</a:t>
            </a:r>
          </a:p>
          <a:p>
            <a:pPr marL="187430" lvl="0" indent="-187430" defTabSz="315468">
              <a:lnSpc>
                <a:spcPct val="50000"/>
              </a:lnSpc>
              <a:spcBef>
                <a:spcPts val="2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Svimmelhed. Tics og rysten</a:t>
            </a:r>
          </a:p>
          <a:p>
            <a:pPr marL="187430" lvl="0" indent="-187430" defTabSz="315468">
              <a:lnSpc>
                <a:spcPct val="50000"/>
              </a:lnSpc>
              <a:spcBef>
                <a:spcPts val="2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Fordøjelsesbesvær, Ondt i maven</a:t>
            </a:r>
          </a:p>
          <a:p>
            <a:pPr marL="187430" lvl="0" indent="-187430" defTabSz="315468">
              <a:lnSpc>
                <a:spcPct val="50000"/>
              </a:lnSpc>
              <a:spcBef>
                <a:spcPts val="2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Søvnbesvær. Træthed</a:t>
            </a:r>
          </a:p>
          <a:p>
            <a:pPr marL="187430" lvl="0" indent="-187430" defTabSz="315468">
              <a:lnSpc>
                <a:spcPct val="50000"/>
              </a:lnSpc>
              <a:spcBef>
                <a:spcPts val="2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Vægttab. Tab af appetit (øget appetit)</a:t>
            </a:r>
          </a:p>
          <a:p>
            <a:pPr marL="187430" lvl="0" indent="-187430" defTabSz="315468">
              <a:lnSpc>
                <a:spcPct val="50000"/>
              </a:lnSpc>
              <a:spcBef>
                <a:spcPts val="2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Muskelsmerter </a:t>
            </a:r>
          </a:p>
          <a:p>
            <a:pPr marL="187430" lvl="0" indent="-187430" defTabSz="315468">
              <a:lnSpc>
                <a:spcPct val="50000"/>
              </a:lnSpc>
              <a:spcBef>
                <a:spcPts val="2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Udbrud af sygdomme man er disponeret for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167882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72794" y="240117"/>
            <a:ext cx="7676400" cy="6601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50000"/>
              </a:lnSpc>
              <a:spcBef>
                <a:spcPts val="3200"/>
              </a:spcBef>
              <a:buSzPct val="43000"/>
              <a:defRPr b="0"/>
            </a:pPr>
            <a:r>
              <a:rPr lang="da-DK" sz="3600" dirty="0" smtClean="0">
                <a:solidFill>
                  <a:schemeClr val="tx1"/>
                </a:solidFill>
                <a:latin typeface="American Typewriter"/>
                <a:ea typeface="Chalkduster"/>
                <a:cs typeface="American Typewriter"/>
                <a:sym typeface="Chalkduster"/>
              </a:rPr>
              <a:t>Følelsesmæssigt:</a:t>
            </a:r>
            <a:endParaRPr lang="da-DK" sz="3600" dirty="0">
              <a:solidFill>
                <a:schemeClr val="tx1"/>
              </a:solidFill>
              <a:latin typeface="American Typewriter"/>
              <a:ea typeface="Chalkduster"/>
              <a:cs typeface="American Typewriter"/>
              <a:sym typeface="Chalkduster"/>
            </a:endParaRPr>
          </a:p>
          <a:p>
            <a:pPr marL="271638" lvl="0" indent="-271638">
              <a:lnSpc>
                <a:spcPct val="50000"/>
              </a:lnSpc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solidFill>
                  <a:schemeClr val="tx1"/>
                </a:solidFill>
                <a:latin typeface="American Typewriter"/>
                <a:ea typeface="Chalkduster"/>
                <a:cs typeface="American Typewriter"/>
                <a:sym typeface="Chalkduster"/>
              </a:rPr>
              <a:t>Humørsvingninger</a:t>
            </a:r>
          </a:p>
          <a:p>
            <a:pPr marL="271638" lvl="0" indent="-271638">
              <a:lnSpc>
                <a:spcPct val="50000"/>
              </a:lnSpc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solidFill>
                  <a:schemeClr val="tx1"/>
                </a:solidFill>
                <a:latin typeface="American Typewriter"/>
                <a:ea typeface="Chalkduster"/>
                <a:cs typeface="American Typewriter"/>
                <a:sym typeface="Chalkduster"/>
              </a:rPr>
              <a:t>Irritation</a:t>
            </a:r>
          </a:p>
          <a:p>
            <a:pPr marL="271638" lvl="0" indent="-271638">
              <a:lnSpc>
                <a:spcPct val="50000"/>
              </a:lnSpc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solidFill>
                  <a:schemeClr val="tx1"/>
                </a:solidFill>
                <a:latin typeface="American Typewriter"/>
                <a:ea typeface="Chalkduster"/>
                <a:cs typeface="American Typewriter"/>
                <a:sym typeface="Chalkduster"/>
              </a:rPr>
              <a:t>Utålmodighed</a:t>
            </a:r>
          </a:p>
          <a:p>
            <a:pPr marL="271638" lvl="0" indent="-271638">
              <a:lnSpc>
                <a:spcPct val="50000"/>
              </a:lnSpc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solidFill>
                  <a:schemeClr val="tx1"/>
                </a:solidFill>
                <a:latin typeface="American Typewriter"/>
                <a:ea typeface="Chalkduster"/>
                <a:cs typeface="American Typewriter"/>
                <a:sym typeface="Chalkduster"/>
              </a:rPr>
              <a:t>Rastløshed</a:t>
            </a:r>
          </a:p>
          <a:p>
            <a:pPr marL="271638" lvl="0" indent="-271638">
              <a:lnSpc>
                <a:spcPct val="50000"/>
              </a:lnSpc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solidFill>
                  <a:schemeClr val="tx1"/>
                </a:solidFill>
                <a:latin typeface="American Typewriter"/>
                <a:ea typeface="Chalkduster"/>
                <a:cs typeface="American Typewriter"/>
                <a:sym typeface="Chalkduster"/>
              </a:rPr>
              <a:t>Vrede/aggression, kynisme</a:t>
            </a:r>
          </a:p>
          <a:p>
            <a:pPr marL="271638" lvl="0" indent="-271638">
              <a:lnSpc>
                <a:spcPct val="50000"/>
              </a:lnSpc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solidFill>
                  <a:schemeClr val="tx1"/>
                </a:solidFill>
                <a:latin typeface="American Typewriter"/>
                <a:ea typeface="Chalkduster"/>
                <a:cs typeface="American Typewriter"/>
                <a:sym typeface="Chalkduster"/>
              </a:rPr>
              <a:t>Skyld. Skam</a:t>
            </a:r>
          </a:p>
          <a:p>
            <a:pPr marL="271638" lvl="0" indent="-271638">
              <a:lnSpc>
                <a:spcPct val="50000"/>
              </a:lnSpc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solidFill>
                  <a:schemeClr val="tx1"/>
                </a:solidFill>
                <a:latin typeface="American Typewriter"/>
                <a:ea typeface="Chalkduster"/>
                <a:cs typeface="American Typewriter"/>
                <a:sym typeface="Chalkduster"/>
              </a:rPr>
              <a:t>Angst. Frygt</a:t>
            </a:r>
          </a:p>
          <a:p>
            <a:pPr marL="271638" lvl="0" indent="-271638">
              <a:lnSpc>
                <a:spcPct val="50000"/>
              </a:lnSpc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solidFill>
                  <a:schemeClr val="tx1"/>
                </a:solidFill>
                <a:latin typeface="American Typewriter"/>
                <a:ea typeface="Chalkduster"/>
                <a:cs typeface="American Typewriter"/>
                <a:sym typeface="Chalkduster"/>
              </a:rPr>
              <a:t>Nedstemthed/depression</a:t>
            </a:r>
          </a:p>
          <a:p>
            <a:pPr marL="271638" lvl="0" indent="-271638">
              <a:lnSpc>
                <a:spcPct val="50000"/>
              </a:lnSpc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solidFill>
                  <a:schemeClr val="tx1"/>
                </a:solidFill>
                <a:latin typeface="American Typewriter"/>
                <a:ea typeface="Chalkduster"/>
                <a:cs typeface="American Typewriter"/>
                <a:sym typeface="Chalkduster"/>
              </a:rPr>
              <a:t>Evindelige bekymringer</a:t>
            </a:r>
          </a:p>
          <a:p>
            <a:pPr marL="271638" lvl="0" indent="-271638">
              <a:lnSpc>
                <a:spcPct val="50000"/>
              </a:lnSpc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solidFill>
                  <a:schemeClr val="tx1"/>
                </a:solidFill>
                <a:latin typeface="American Typewriter"/>
                <a:ea typeface="Chalkduster"/>
                <a:cs typeface="American Typewriter"/>
                <a:sym typeface="Chalkduster"/>
              </a:rPr>
              <a:t>Følelse af arbejdspres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167882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0" y="475567"/>
            <a:ext cx="8771207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861" lvl="0" indent="-172861"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3200" dirty="0" smtClean="0">
                <a:latin typeface="American Typewriter"/>
                <a:ea typeface="Chalkduster"/>
                <a:cs typeface="American Typewriter"/>
                <a:sym typeface="Chalkduster"/>
              </a:rPr>
              <a:t>Dårlig </a:t>
            </a:r>
            <a:r>
              <a:rPr lang="da-DK" sz="3200" dirty="0">
                <a:latin typeface="American Typewriter"/>
                <a:ea typeface="Chalkduster"/>
                <a:cs typeface="American Typewriter"/>
                <a:sym typeface="Chalkduster"/>
              </a:rPr>
              <a:t>koncentrationsevne</a:t>
            </a:r>
          </a:p>
          <a:p>
            <a:pPr marL="172861" lvl="0" indent="-172861"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3200" dirty="0">
                <a:latin typeface="American Typewriter"/>
                <a:ea typeface="Chalkduster"/>
                <a:cs typeface="American Typewriter"/>
                <a:sym typeface="Chalkduster"/>
              </a:rPr>
              <a:t>Nedsat hukommelse</a:t>
            </a:r>
          </a:p>
          <a:p>
            <a:pPr marL="172861" lvl="0" indent="-172861"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3200" dirty="0">
                <a:latin typeface="American Typewriter"/>
                <a:ea typeface="Chalkduster"/>
                <a:cs typeface="American Typewriter"/>
                <a:sym typeface="Chalkduster"/>
              </a:rPr>
              <a:t>Forvirring</a:t>
            </a:r>
          </a:p>
          <a:p>
            <a:pPr marL="172861" lvl="0" indent="-172861"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3200" dirty="0">
                <a:latin typeface="American Typewriter"/>
                <a:ea typeface="Chalkduster"/>
                <a:cs typeface="American Typewriter"/>
                <a:sym typeface="Chalkduster"/>
              </a:rPr>
              <a:t>Overdreven opmærksomhed på detaljer</a:t>
            </a:r>
          </a:p>
          <a:p>
            <a:pPr marL="172861" lvl="0" indent="-172861">
              <a:spcBef>
                <a:spcPts val="3200"/>
              </a:spcBef>
              <a:buSzPct val="43000"/>
              <a:buBlip>
                <a:blip r:embed="rId3"/>
              </a:buBlip>
              <a:defRPr b="0"/>
            </a:pPr>
            <a:r>
              <a:rPr lang="da-DK" sz="3200" dirty="0">
                <a:latin typeface="American Typewriter"/>
                <a:ea typeface="Chalkduster"/>
                <a:cs typeface="American Typewriter"/>
                <a:sym typeface="Chalkduster"/>
              </a:rPr>
              <a:t>Indlæringsvanskeligheder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167882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57239" y="602585"/>
            <a:ext cx="8392382" cy="587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29184">
              <a:spcBef>
                <a:spcPts val="2300"/>
              </a:spcBef>
              <a:buSzPct val="43000"/>
              <a:defRPr b="0"/>
            </a:pPr>
            <a:r>
              <a:rPr lang="da-DK" sz="2800" dirty="0" smtClean="0">
                <a:latin typeface="American Typewriter"/>
                <a:ea typeface="Chalkduster"/>
                <a:cs typeface="American Typewriter"/>
                <a:sym typeface="Chalkduster"/>
              </a:rPr>
              <a:t>Adfærdsmæssigt:</a:t>
            </a:r>
          </a:p>
          <a:p>
            <a:pPr lvl="0" defTabSz="329184">
              <a:spcBef>
                <a:spcPts val="2300"/>
              </a:spcBef>
              <a:buSzPct val="43000"/>
              <a:defRPr b="0"/>
            </a:pPr>
            <a:endParaRPr lang="da-DK" sz="2800" dirty="0">
              <a:latin typeface="American Typewriter"/>
              <a:ea typeface="Chalkduster"/>
              <a:cs typeface="American Typewriter"/>
              <a:sym typeface="Chalkduster"/>
            </a:endParaRPr>
          </a:p>
          <a:p>
            <a:pPr marL="195580" lvl="0" indent="-195580" defTabSz="329184">
              <a:lnSpc>
                <a:spcPct val="50000"/>
              </a:lnSpc>
              <a:spcBef>
                <a:spcPts val="23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Nedsat evne til at præstere</a:t>
            </a:r>
          </a:p>
          <a:p>
            <a:pPr marL="195580" lvl="0" indent="-195580" defTabSz="329184">
              <a:lnSpc>
                <a:spcPct val="50000"/>
              </a:lnSpc>
              <a:spcBef>
                <a:spcPts val="23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Indelukkethed</a:t>
            </a:r>
          </a:p>
          <a:p>
            <a:pPr marL="195580" lvl="0" indent="-195580" defTabSz="329184">
              <a:lnSpc>
                <a:spcPct val="50000"/>
              </a:lnSpc>
              <a:spcBef>
                <a:spcPts val="23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Ubeslutsomhed – </a:t>
            </a:r>
            <a:endParaRPr lang="da-DK" sz="2800" dirty="0" smtClean="0">
              <a:latin typeface="American Typewriter"/>
              <a:ea typeface="Chalkduster"/>
              <a:cs typeface="American Typewriter"/>
              <a:sym typeface="Chalkduster"/>
            </a:endParaRPr>
          </a:p>
          <a:p>
            <a:pPr marL="195580" lvl="0" indent="-195580" defTabSz="329184">
              <a:lnSpc>
                <a:spcPct val="50000"/>
              </a:lnSpc>
              <a:spcBef>
                <a:spcPts val="23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 smtClean="0">
                <a:latin typeface="American Typewriter"/>
                <a:ea typeface="Chalkduster"/>
                <a:cs typeface="American Typewriter"/>
                <a:sym typeface="Chalkduster"/>
              </a:rPr>
              <a:t>kan </a:t>
            </a: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ikke afslutte opgaver/tage stilling</a:t>
            </a:r>
          </a:p>
          <a:p>
            <a:pPr marL="195580" lvl="0" indent="-195580" defTabSz="329184">
              <a:lnSpc>
                <a:spcPct val="50000"/>
              </a:lnSpc>
              <a:spcBef>
                <a:spcPts val="23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Konflikter med andre</a:t>
            </a:r>
          </a:p>
          <a:p>
            <a:pPr marL="195580" lvl="0" indent="-195580" defTabSz="329184">
              <a:lnSpc>
                <a:spcPct val="50000"/>
              </a:lnSpc>
              <a:spcBef>
                <a:spcPts val="23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Manglende engagement</a:t>
            </a:r>
          </a:p>
          <a:p>
            <a:pPr marL="195580" lvl="0" indent="-195580" defTabSz="329184">
              <a:lnSpc>
                <a:spcPct val="50000"/>
              </a:lnSpc>
              <a:spcBef>
                <a:spcPts val="23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Øget brug af stimulanser</a:t>
            </a:r>
          </a:p>
          <a:p>
            <a:pPr marL="195580" lvl="0" indent="-195580" defTabSz="329184">
              <a:lnSpc>
                <a:spcPct val="50000"/>
              </a:lnSpc>
              <a:spcBef>
                <a:spcPts val="23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General mistrivsel</a:t>
            </a:r>
          </a:p>
          <a:p>
            <a:pPr marL="195580" lvl="0" indent="-195580" defTabSz="329184">
              <a:lnSpc>
                <a:spcPct val="50000"/>
              </a:lnSpc>
              <a:spcBef>
                <a:spcPts val="23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latin typeface="American Typewriter"/>
                <a:ea typeface="Chalkduster"/>
                <a:cs typeface="American Typewriter"/>
                <a:sym typeface="Chalkduster"/>
              </a:rPr>
              <a:t>Manglende lyst til samvær med andre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04796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3" name="Shape 1383"/>
          <p:cNvSpPr/>
          <p:nvPr/>
        </p:nvSpPr>
        <p:spPr>
          <a:xfrm>
            <a:off x="400267" y="1788924"/>
            <a:ext cx="8686801" cy="3457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50800" rIns="88900" bIns="50800">
            <a:spAutoFit/>
          </a:bodyPr>
          <a:lstStyle/>
          <a:p>
            <a:pPr lvl="0" defTabSz="1300480">
              <a:defRPr b="0"/>
            </a:pPr>
            <a:r>
              <a:rPr sz="2400" dirty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Forandringer i ”De 4 S’er”:</a:t>
            </a:r>
          </a:p>
          <a:p>
            <a:pPr lvl="0" defTabSz="1300480">
              <a:defRPr b="0"/>
            </a:pPr>
            <a:endParaRPr sz="2400" dirty="0">
              <a:uFill>
                <a:solidFill/>
              </a:uFill>
              <a:latin typeface="American Typewriter"/>
              <a:ea typeface="Chalkduster"/>
              <a:cs typeface="American Typewriter"/>
              <a:sym typeface="Chalkduster"/>
            </a:endParaRPr>
          </a:p>
          <a:p>
            <a:pPr lvl="0" defTabSz="1300480">
              <a:defRPr b="0"/>
            </a:pPr>
            <a:r>
              <a:rPr sz="2400" dirty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	 </a:t>
            </a:r>
            <a:r>
              <a:rPr sz="3200" dirty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•  </a:t>
            </a:r>
            <a:r>
              <a:rPr sz="3200" dirty="0" smtClean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Søvn</a:t>
            </a:r>
            <a:r>
              <a:rPr lang="da-DK" sz="3200" dirty="0" smtClean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 (dårlig søvn)</a:t>
            </a:r>
            <a:endParaRPr sz="3200" dirty="0">
              <a:uFill>
                <a:solidFill/>
              </a:uFill>
              <a:latin typeface="American Typewriter"/>
              <a:ea typeface="Chalkduster"/>
              <a:cs typeface="American Typewriter"/>
              <a:sym typeface="Chalkduster"/>
            </a:endParaRPr>
          </a:p>
          <a:p>
            <a:pPr lvl="0" defTabSz="1300480">
              <a:defRPr b="0"/>
            </a:pPr>
            <a:r>
              <a:rPr sz="3200" dirty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	 • </a:t>
            </a:r>
            <a:r>
              <a:rPr lang="da-DK" sz="3200" dirty="0" smtClean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 </a:t>
            </a:r>
            <a:r>
              <a:rPr sz="3200" dirty="0" smtClean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Sex</a:t>
            </a:r>
            <a:r>
              <a:rPr lang="da-DK" sz="3200" dirty="0" smtClean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 (ingen sexlyst)</a:t>
            </a:r>
            <a:endParaRPr sz="3200" dirty="0">
              <a:uFill>
                <a:solidFill/>
              </a:uFill>
              <a:latin typeface="American Typewriter"/>
              <a:ea typeface="Chalkduster"/>
              <a:cs typeface="American Typewriter"/>
              <a:sym typeface="Chalkduster"/>
            </a:endParaRPr>
          </a:p>
          <a:p>
            <a:pPr lvl="0" defTabSz="1300480">
              <a:defRPr b="0"/>
            </a:pPr>
            <a:r>
              <a:rPr sz="3200" dirty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	 •  </a:t>
            </a:r>
            <a:r>
              <a:rPr sz="3200" dirty="0" smtClean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Spisevaner</a:t>
            </a:r>
            <a:r>
              <a:rPr lang="da-DK" sz="3200" dirty="0" smtClean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 (fedt og sukker)</a:t>
            </a:r>
            <a:endParaRPr sz="3200" dirty="0">
              <a:uFill>
                <a:solidFill/>
              </a:uFill>
              <a:latin typeface="American Typewriter"/>
              <a:ea typeface="Chalkduster"/>
              <a:cs typeface="American Typewriter"/>
              <a:sym typeface="Chalkduster"/>
            </a:endParaRPr>
          </a:p>
          <a:p>
            <a:pPr lvl="0" defTabSz="1300480">
              <a:defRPr b="0"/>
            </a:pPr>
            <a:r>
              <a:rPr sz="3200" dirty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	 •  Sociale </a:t>
            </a:r>
            <a:r>
              <a:rPr sz="3200" dirty="0" smtClean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vaner</a:t>
            </a:r>
            <a:r>
              <a:rPr lang="da-DK" sz="3200" dirty="0" smtClean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 (er meget alene)</a:t>
            </a:r>
            <a:endParaRPr sz="3200" dirty="0">
              <a:uFill>
                <a:solidFill/>
              </a:uFill>
              <a:latin typeface="American Typewriter"/>
              <a:ea typeface="Chalkduster"/>
              <a:cs typeface="American Typewriter"/>
              <a:sym typeface="Chalkduster"/>
            </a:endParaRPr>
          </a:p>
          <a:p>
            <a:pPr lvl="0" defTabSz="1300480">
              <a:defRPr b="0"/>
            </a:pPr>
            <a:endParaRPr sz="2400" dirty="0">
              <a:uFill>
                <a:solidFill/>
              </a:uFill>
              <a:latin typeface="American Typewriter"/>
              <a:ea typeface="Chalkduster"/>
              <a:cs typeface="American Typewriter"/>
              <a:sym typeface="Chalkduster"/>
            </a:endParaRPr>
          </a:p>
          <a:p>
            <a:pPr lvl="0" defTabSz="1300480">
              <a:defRPr b="0"/>
            </a:pPr>
            <a:r>
              <a:rPr dirty="0">
                <a:uFill>
                  <a:solidFill/>
                </a:uFill>
                <a:latin typeface="American Typewriter"/>
                <a:ea typeface="Chalkduster"/>
                <a:cs typeface="American Typewriter"/>
                <a:sym typeface="Chalkduster"/>
              </a:rPr>
              <a:t>- men vær i det hele taget opmærksom på ændringer i adfærden!	</a:t>
            </a:r>
          </a:p>
        </p:txBody>
      </p:sp>
      <p:sp>
        <p:nvSpPr>
          <p:cNvPr id="5" name="Shape 1384"/>
          <p:cNvSpPr/>
          <p:nvPr/>
        </p:nvSpPr>
        <p:spPr>
          <a:xfrm>
            <a:off x="2005307" y="591303"/>
            <a:ext cx="5133386" cy="65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algn="ctr">
              <a:defRPr sz="38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0000"/>
                </a:solidFill>
                <a:latin typeface="American Typewriter"/>
                <a:cs typeface="American Typewriter"/>
              </a:rPr>
              <a:t>Stresssymptomer</a:t>
            </a:r>
          </a:p>
        </p:txBody>
      </p:sp>
      <p:grpSp>
        <p:nvGrpSpPr>
          <p:cNvPr id="6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7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8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04796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0" y="237665"/>
            <a:ext cx="86656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da-DK" sz="3600" dirty="0">
                <a:latin typeface="American Typewriter"/>
                <a:cs typeface="American Typewriter"/>
              </a:rPr>
              <a:t>Hvad siger forskningen om stress og om hvornår vi har det??</a:t>
            </a:r>
          </a:p>
          <a:p>
            <a:pPr marL="457200" lvl="0" indent="-457200">
              <a:buFont typeface="Arial"/>
              <a:buChar char="•"/>
            </a:pPr>
            <a:r>
              <a:rPr lang="da-DK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Hvordan arbejder man med trivsel i </a:t>
            </a:r>
            <a:r>
              <a:rPr lang="da-DK" sz="36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hverdagen?</a:t>
            </a:r>
            <a:r>
              <a:rPr lang="da-DK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?</a:t>
            </a:r>
          </a:p>
          <a:p>
            <a:pPr marL="457200" lvl="0" indent="-457200">
              <a:buFont typeface="Arial"/>
              <a:buChar char="•"/>
            </a:pPr>
            <a:r>
              <a:rPr lang="da-DK" sz="36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Hvordan </a:t>
            </a:r>
            <a:r>
              <a:rPr lang="da-DK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får jeg en god søvn??</a:t>
            </a:r>
          </a:p>
          <a:p>
            <a:pPr marL="457200" indent="-457200">
              <a:buFont typeface="Arial"/>
              <a:buChar char="•"/>
            </a:pPr>
            <a:r>
              <a:rPr lang="da-DK" sz="3600" dirty="0">
                <a:latin typeface="American Typewriter"/>
                <a:cs typeface="American Typewriter"/>
              </a:rPr>
              <a:t>Masser af øvelser og dialog. 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863236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7" name="Shape 939"/>
          <p:cNvSpPr/>
          <p:nvPr/>
        </p:nvSpPr>
        <p:spPr>
          <a:xfrm>
            <a:off x="-1544041" y="2180861"/>
            <a:ext cx="14605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defTabSz="914400">
              <a:buClr>
                <a:srgbClr val="595959"/>
              </a:buClr>
              <a:buFont typeface="Helvetica"/>
              <a:defRPr sz="9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0">
                <a:solidFill>
                  <a:srgbClr val="FFFFFF"/>
                </a:solidFill>
              </a:rPr>
              <a:t>Tekstslide med bullets:</a:t>
            </a:r>
          </a:p>
          <a:p>
            <a:pPr algn="r" defTabSz="914400">
              <a:buClr>
                <a:srgbClr val="595959"/>
              </a:buClr>
              <a:buFont typeface="Helvetica"/>
              <a:defRPr sz="9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0">
                <a:solidFill>
                  <a:srgbClr val="FFFFFF"/>
                </a:solidFill>
              </a:rPr>
              <a:t>Brug ‘Forøge/Formindske </a:t>
            </a:r>
            <a:br>
              <a:rPr b="0">
                <a:solidFill>
                  <a:srgbClr val="FFFFFF"/>
                </a:solidFill>
              </a:rPr>
            </a:br>
            <a:r>
              <a:rPr b="0">
                <a:solidFill>
                  <a:srgbClr val="FFFFFF"/>
                </a:solidFill>
              </a:rPr>
              <a:t>indryk’ for at skifte mellem</a:t>
            </a:r>
            <a:br>
              <a:rPr b="0">
                <a:solidFill>
                  <a:srgbClr val="FFFFFF"/>
                </a:solidFill>
              </a:rPr>
            </a:br>
            <a:r>
              <a:rPr b="0">
                <a:solidFill>
                  <a:srgbClr val="FFFFFF"/>
                </a:solidFill>
              </a:rPr>
              <a:t>de forskellige niveauer</a:t>
            </a:r>
          </a:p>
        </p:txBody>
      </p:sp>
      <p:pic>
        <p:nvPicPr>
          <p:cNvPr id="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44051" y="2949608"/>
            <a:ext cx="447811" cy="30502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41"/>
          <p:cNvSpPr/>
          <p:nvPr/>
        </p:nvSpPr>
        <p:spPr>
          <a:xfrm>
            <a:off x="1524765" y="355846"/>
            <a:ext cx="6057901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buClr>
                <a:srgbClr val="FFFFFF"/>
              </a:buClr>
              <a:buFont typeface="Helvetica"/>
              <a:defRPr sz="4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da-DK" dirty="0" smtClean="0"/>
              <a:t>Voldsomheden af din stress</a:t>
            </a:r>
            <a:endParaRPr dirty="0"/>
          </a:p>
        </p:txBody>
      </p:sp>
      <p:sp>
        <p:nvSpPr>
          <p:cNvPr id="10" name="Shape 942"/>
          <p:cNvSpPr/>
          <p:nvPr/>
        </p:nvSpPr>
        <p:spPr>
          <a:xfrm>
            <a:off x="212542" y="2723089"/>
            <a:ext cx="2234925" cy="2662267"/>
          </a:xfrm>
          <a:prstGeom prst="rect">
            <a:avLst/>
          </a:prstGeom>
          <a:solidFill>
            <a:srgbClr val="66CCFF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b="0" dirty="0" smtClean="0">
                <a:solidFill>
                  <a:srgbClr val="FFFFFF"/>
                </a:solidFill>
              </a:rPr>
              <a:t>B</a:t>
            </a:r>
            <a:r>
              <a:rPr b="0" dirty="0" smtClean="0">
                <a:solidFill>
                  <a:srgbClr val="FFFFFF"/>
                </a:solidFill>
              </a:rPr>
              <a:t>elastninger</a:t>
            </a: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1" name="Shape 943"/>
          <p:cNvSpPr/>
          <p:nvPr/>
        </p:nvSpPr>
        <p:spPr>
          <a:xfrm>
            <a:off x="3011461" y="2723089"/>
            <a:ext cx="1828801" cy="2662267"/>
          </a:xfrm>
          <a:prstGeom prst="rect">
            <a:avLst/>
          </a:prstGeom>
          <a:solidFill>
            <a:srgbClr val="66CCFF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b="0" dirty="0" smtClean="0">
                <a:solidFill>
                  <a:srgbClr val="FFFFFF"/>
                </a:solidFill>
              </a:rPr>
              <a:t>Redskaber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2" name="Shape 944"/>
          <p:cNvSpPr/>
          <p:nvPr/>
        </p:nvSpPr>
        <p:spPr>
          <a:xfrm>
            <a:off x="5472838" y="2757696"/>
            <a:ext cx="3555171" cy="2662267"/>
          </a:xfrm>
          <a:prstGeom prst="rect">
            <a:avLst/>
          </a:prstGeom>
          <a:solidFill>
            <a:srgbClr val="66CCFF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 smtClean="0">
                <a:solidFill>
                  <a:srgbClr val="FFFFFF"/>
                </a:solidFill>
              </a:rPr>
              <a:t>Personlighed</a:t>
            </a:r>
            <a:r>
              <a:rPr b="0" dirty="0">
                <a:solidFill>
                  <a:srgbClr val="FFFFFF"/>
                </a:solidFill>
              </a:rPr>
              <a:t>, temperament,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forventninger, behov, 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opvækst</a:t>
            </a:r>
            <a:r>
              <a:rPr b="0" dirty="0" smtClean="0">
                <a:solidFill>
                  <a:srgbClr val="FFFFFF"/>
                </a:solidFill>
              </a:rPr>
              <a:t>)</a:t>
            </a: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Shape 945"/>
          <p:cNvSpPr/>
          <p:nvPr/>
        </p:nvSpPr>
        <p:spPr>
          <a:xfrm>
            <a:off x="2626740" y="3196163"/>
            <a:ext cx="384721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defTabSz="914400">
              <a:buClr>
                <a:srgbClr val="000000"/>
              </a:buClr>
              <a:buFont typeface="Helvetica"/>
              <a:defRPr sz="4800" b="0"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+</a:t>
            </a:r>
          </a:p>
          <a:p>
            <a:pPr defTabSz="914400">
              <a:buClr>
                <a:srgbClr val="000000"/>
              </a:buClr>
              <a:buFont typeface="Helvetica"/>
              <a:defRPr sz="4800" b="0"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 smtClean="0">
                <a:solidFill>
                  <a:srgbClr val="FFFFFF"/>
                </a:solidFill>
              </a:rPr>
              <a:t>-</a:t>
            </a:r>
            <a:r>
              <a:rPr lang="da-DK" b="0" dirty="0" smtClean="0">
                <a:solidFill>
                  <a:srgbClr val="FFFFFF"/>
                </a:solidFill>
              </a:rPr>
              <a:t> </a:t>
            </a: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4" name="Shape 946"/>
          <p:cNvSpPr/>
          <p:nvPr/>
        </p:nvSpPr>
        <p:spPr>
          <a:xfrm>
            <a:off x="4931595" y="3462628"/>
            <a:ext cx="384721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914400">
              <a:buClr>
                <a:srgbClr val="000090"/>
              </a:buClr>
              <a:buFont typeface="Helvetica"/>
              <a:defRPr sz="4800" b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FFFFFF"/>
                </a:solidFill>
              </a:rPr>
              <a:t>+</a:t>
            </a:r>
          </a:p>
        </p:txBody>
      </p:sp>
      <p:grpSp>
        <p:nvGrpSpPr>
          <p:cNvPr id="16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17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8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04796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7" name="Shape 939"/>
          <p:cNvSpPr/>
          <p:nvPr/>
        </p:nvSpPr>
        <p:spPr>
          <a:xfrm>
            <a:off x="-1544041" y="2180861"/>
            <a:ext cx="14605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defTabSz="914400">
              <a:buClr>
                <a:srgbClr val="595959"/>
              </a:buClr>
              <a:buFont typeface="Helvetica"/>
              <a:defRPr sz="9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0">
                <a:solidFill>
                  <a:srgbClr val="FFFFFF"/>
                </a:solidFill>
              </a:rPr>
              <a:t>Tekstslide med bullets:</a:t>
            </a:r>
          </a:p>
          <a:p>
            <a:pPr algn="r" defTabSz="914400">
              <a:buClr>
                <a:srgbClr val="595959"/>
              </a:buClr>
              <a:buFont typeface="Helvetica"/>
              <a:defRPr sz="9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0">
                <a:solidFill>
                  <a:srgbClr val="FFFFFF"/>
                </a:solidFill>
              </a:rPr>
              <a:t>Brug ‘Forøge/Formindske </a:t>
            </a:r>
            <a:br>
              <a:rPr b="0">
                <a:solidFill>
                  <a:srgbClr val="FFFFFF"/>
                </a:solidFill>
              </a:rPr>
            </a:br>
            <a:r>
              <a:rPr b="0">
                <a:solidFill>
                  <a:srgbClr val="FFFFFF"/>
                </a:solidFill>
              </a:rPr>
              <a:t>indryk’ for at skifte mellem</a:t>
            </a:r>
            <a:br>
              <a:rPr b="0">
                <a:solidFill>
                  <a:srgbClr val="FFFFFF"/>
                </a:solidFill>
              </a:rPr>
            </a:br>
            <a:r>
              <a:rPr b="0">
                <a:solidFill>
                  <a:srgbClr val="FFFFFF"/>
                </a:solidFill>
              </a:rPr>
              <a:t>de forskellige niveauer</a:t>
            </a:r>
          </a:p>
        </p:txBody>
      </p:sp>
      <p:pic>
        <p:nvPicPr>
          <p:cNvPr id="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44051" y="2949608"/>
            <a:ext cx="447811" cy="30502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41"/>
          <p:cNvSpPr/>
          <p:nvPr/>
        </p:nvSpPr>
        <p:spPr>
          <a:xfrm>
            <a:off x="1524765" y="355846"/>
            <a:ext cx="6057901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buClr>
                <a:srgbClr val="FFFFFF"/>
              </a:buClr>
              <a:buFont typeface="Helvetica"/>
              <a:defRPr sz="4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da-DK" dirty="0" smtClean="0"/>
              <a:t>Voldsomheden af din stress</a:t>
            </a:r>
            <a:endParaRPr dirty="0"/>
          </a:p>
        </p:txBody>
      </p:sp>
      <p:sp>
        <p:nvSpPr>
          <p:cNvPr id="10" name="Shape 942"/>
          <p:cNvSpPr/>
          <p:nvPr/>
        </p:nvSpPr>
        <p:spPr>
          <a:xfrm>
            <a:off x="212542" y="2723089"/>
            <a:ext cx="2234925" cy="2662267"/>
          </a:xfrm>
          <a:prstGeom prst="rect">
            <a:avLst/>
          </a:prstGeom>
          <a:solidFill>
            <a:srgbClr val="66CCFF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b="0" dirty="0" smtClean="0">
                <a:solidFill>
                  <a:srgbClr val="FFFFFF"/>
                </a:solidFill>
              </a:rPr>
              <a:t>B</a:t>
            </a:r>
            <a:r>
              <a:rPr b="0" dirty="0" smtClean="0">
                <a:solidFill>
                  <a:srgbClr val="FFFFFF"/>
                </a:solidFill>
              </a:rPr>
              <a:t>elastninger</a:t>
            </a: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1" name="Shape 943"/>
          <p:cNvSpPr/>
          <p:nvPr/>
        </p:nvSpPr>
        <p:spPr>
          <a:xfrm>
            <a:off x="3011461" y="2723089"/>
            <a:ext cx="1828801" cy="2662267"/>
          </a:xfrm>
          <a:prstGeom prst="rect">
            <a:avLst/>
          </a:prstGeom>
          <a:solidFill>
            <a:srgbClr val="66CCFF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b="0" dirty="0" smtClean="0">
                <a:solidFill>
                  <a:srgbClr val="FFFFFF"/>
                </a:solidFill>
              </a:rPr>
              <a:t>Redskaber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2" name="Shape 944"/>
          <p:cNvSpPr/>
          <p:nvPr/>
        </p:nvSpPr>
        <p:spPr>
          <a:xfrm>
            <a:off x="5472838" y="2757696"/>
            <a:ext cx="3555171" cy="2662267"/>
          </a:xfrm>
          <a:prstGeom prst="rect">
            <a:avLst/>
          </a:prstGeom>
          <a:solidFill>
            <a:srgbClr val="FF0000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 smtClean="0">
                <a:solidFill>
                  <a:srgbClr val="FFFFFF"/>
                </a:solidFill>
              </a:rPr>
              <a:t>Personlighed</a:t>
            </a:r>
            <a:r>
              <a:rPr b="0" dirty="0">
                <a:solidFill>
                  <a:srgbClr val="FFFFFF"/>
                </a:solidFill>
              </a:rPr>
              <a:t>, temperament,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forventninger, behov, 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opvækst</a:t>
            </a:r>
            <a:r>
              <a:rPr b="0" dirty="0" smtClean="0">
                <a:solidFill>
                  <a:srgbClr val="FFFFFF"/>
                </a:solidFill>
              </a:rPr>
              <a:t>)</a:t>
            </a: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Shape 945"/>
          <p:cNvSpPr/>
          <p:nvPr/>
        </p:nvSpPr>
        <p:spPr>
          <a:xfrm>
            <a:off x="2626740" y="3196163"/>
            <a:ext cx="384721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defTabSz="914400">
              <a:buClr>
                <a:srgbClr val="000000"/>
              </a:buClr>
              <a:buFont typeface="Helvetica"/>
              <a:defRPr sz="4800" b="0"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+</a:t>
            </a:r>
          </a:p>
          <a:p>
            <a:pPr defTabSz="914400">
              <a:buClr>
                <a:srgbClr val="000000"/>
              </a:buClr>
              <a:buFont typeface="Helvetica"/>
              <a:defRPr sz="4800" b="0"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 smtClean="0">
                <a:solidFill>
                  <a:srgbClr val="FFFFFF"/>
                </a:solidFill>
              </a:rPr>
              <a:t>-</a:t>
            </a:r>
            <a:r>
              <a:rPr lang="da-DK" b="0" dirty="0" smtClean="0">
                <a:solidFill>
                  <a:srgbClr val="FFFFFF"/>
                </a:solidFill>
              </a:rPr>
              <a:t> </a:t>
            </a: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4" name="Shape 946"/>
          <p:cNvSpPr/>
          <p:nvPr/>
        </p:nvSpPr>
        <p:spPr>
          <a:xfrm>
            <a:off x="4931595" y="3462628"/>
            <a:ext cx="384721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914400">
              <a:buClr>
                <a:srgbClr val="000090"/>
              </a:buClr>
              <a:buFont typeface="Helvetica"/>
              <a:defRPr sz="4800" b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FFFFFF"/>
                </a:solidFill>
              </a:rPr>
              <a:t>+</a:t>
            </a:r>
          </a:p>
        </p:txBody>
      </p:sp>
      <p:grpSp>
        <p:nvGrpSpPr>
          <p:cNvPr id="16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17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8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151142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3" name="Shape 966"/>
          <p:cNvSpPr/>
          <p:nvPr/>
        </p:nvSpPr>
        <p:spPr>
          <a:xfrm>
            <a:off x="414038" y="2510322"/>
            <a:ext cx="3903519" cy="3869159"/>
          </a:xfrm>
          <a:prstGeom prst="ellipse">
            <a:avLst/>
          </a:prstGeom>
          <a:ln w="101600">
            <a:solidFill>
              <a:srgbClr val="A7A7A7"/>
            </a:solidFill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endParaRPr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sp>
        <p:nvSpPr>
          <p:cNvPr id="5" name="Shape 967"/>
          <p:cNvSpPr/>
          <p:nvPr/>
        </p:nvSpPr>
        <p:spPr>
          <a:xfrm>
            <a:off x="2040488" y="532226"/>
            <a:ext cx="3829123" cy="3829123"/>
          </a:xfrm>
          <a:prstGeom prst="ellipse">
            <a:avLst/>
          </a:prstGeom>
          <a:ln w="101600">
            <a:solidFill>
              <a:srgbClr val="535353"/>
            </a:solidFill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535353"/>
                </a:solidFill>
              </a:defRPr>
            </a:pPr>
            <a:endParaRPr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sp>
        <p:nvSpPr>
          <p:cNvPr id="6" name="Shape 968"/>
          <p:cNvSpPr/>
          <p:nvPr/>
        </p:nvSpPr>
        <p:spPr>
          <a:xfrm>
            <a:off x="2669491" y="2605869"/>
            <a:ext cx="3804824" cy="3804824"/>
          </a:xfrm>
          <a:prstGeom prst="ellipse">
            <a:avLst/>
          </a:prstGeom>
          <a:ln w="101600">
            <a:solidFill>
              <a:srgbClr val="DDDDDD"/>
            </a:solidFill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endParaRPr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Shape 969"/>
          <p:cNvSpPr/>
          <p:nvPr/>
        </p:nvSpPr>
        <p:spPr>
          <a:xfrm>
            <a:off x="2837070" y="3656497"/>
            <a:ext cx="13362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535353"/>
                </a:solidFill>
              </a:defRPr>
            </a:pPr>
            <a:r>
              <a:rPr lang="da-DK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Robusthed</a:t>
            </a:r>
            <a:endParaRPr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Shape 970"/>
          <p:cNvSpPr/>
          <p:nvPr/>
        </p:nvSpPr>
        <p:spPr>
          <a:xfrm>
            <a:off x="1240298" y="4250020"/>
            <a:ext cx="106117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535353"/>
                </a:solidFill>
              </a:defRPr>
            </a:lvl1pPr>
          </a:lstStyle>
          <a:p>
            <a:pPr>
              <a:defRPr sz="1800"/>
            </a:pPr>
            <a:r>
              <a:rPr sz="2500" dirty="0">
                <a:solidFill>
                  <a:srgbClr val="800000"/>
                </a:solidFill>
                <a:latin typeface="American Typewriter"/>
                <a:cs typeface="American Typewriter"/>
              </a:rPr>
              <a:t>Social</a:t>
            </a:r>
          </a:p>
        </p:txBody>
      </p:sp>
      <p:sp>
        <p:nvSpPr>
          <p:cNvPr id="9" name="Shape 971"/>
          <p:cNvSpPr/>
          <p:nvPr/>
        </p:nvSpPr>
        <p:spPr>
          <a:xfrm>
            <a:off x="4294408" y="4394489"/>
            <a:ext cx="213135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>
                <a:solidFill>
                  <a:srgbClr val="535353"/>
                </a:solidFill>
              </a:defRPr>
            </a:lvl1pPr>
          </a:lstStyle>
          <a:p>
            <a:pPr>
              <a:defRPr sz="1800"/>
            </a:pPr>
            <a:r>
              <a:rPr sz="2600" dirty="0">
                <a:solidFill>
                  <a:srgbClr val="800000"/>
                </a:solidFill>
                <a:latin typeface="American Typewriter"/>
                <a:cs typeface="American Typewriter"/>
              </a:rPr>
              <a:t>Psykologisk</a:t>
            </a:r>
          </a:p>
        </p:txBody>
      </p:sp>
      <p:sp>
        <p:nvSpPr>
          <p:cNvPr id="10" name="Shape 972"/>
          <p:cNvSpPr/>
          <p:nvPr/>
        </p:nvSpPr>
        <p:spPr>
          <a:xfrm>
            <a:off x="3197518" y="1381880"/>
            <a:ext cx="16055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535353"/>
                </a:solidFill>
              </a:defRPr>
            </a:lvl1pPr>
          </a:lstStyle>
          <a:p>
            <a:pPr>
              <a:defRPr sz="1800"/>
            </a:pPr>
            <a:r>
              <a:rPr sz="2500" dirty="0">
                <a:solidFill>
                  <a:srgbClr val="800000"/>
                </a:solidFill>
                <a:latin typeface="American Typewriter"/>
                <a:cs typeface="American Typewriter"/>
              </a:rPr>
              <a:t>Biologisk</a:t>
            </a:r>
          </a:p>
        </p:txBody>
      </p:sp>
      <p:sp>
        <p:nvSpPr>
          <p:cNvPr id="11" name="Shape 973"/>
          <p:cNvSpPr/>
          <p:nvPr/>
        </p:nvSpPr>
        <p:spPr>
          <a:xfrm>
            <a:off x="2254823" y="1742079"/>
            <a:ext cx="120802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  <a:latin typeface="American Typewriter"/>
                <a:cs typeface="American Typewriter"/>
              </a:rPr>
              <a:t>Handicap</a:t>
            </a:r>
          </a:p>
        </p:txBody>
      </p:sp>
      <p:sp>
        <p:nvSpPr>
          <p:cNvPr id="12" name="Shape 974"/>
          <p:cNvSpPr/>
          <p:nvPr/>
        </p:nvSpPr>
        <p:spPr>
          <a:xfrm>
            <a:off x="3328716" y="2097091"/>
            <a:ext cx="237500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1"/>
                </a:solidFill>
                <a:latin typeface="American Typewriter"/>
                <a:cs typeface="American Typewriter"/>
              </a:rPr>
              <a:t>Genetisk sårbarhed</a:t>
            </a:r>
          </a:p>
        </p:txBody>
      </p:sp>
      <p:sp>
        <p:nvSpPr>
          <p:cNvPr id="13" name="Shape 975"/>
          <p:cNvSpPr/>
          <p:nvPr/>
        </p:nvSpPr>
        <p:spPr>
          <a:xfrm>
            <a:off x="3013902" y="875819"/>
            <a:ext cx="199028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chemeClr val="tx1"/>
                </a:solidFill>
                <a:latin typeface="American Typewriter"/>
                <a:cs typeface="American Typewriter"/>
              </a:rPr>
              <a:t>Fysiologisk heldbred</a:t>
            </a:r>
          </a:p>
        </p:txBody>
      </p:sp>
      <p:sp>
        <p:nvSpPr>
          <p:cNvPr id="14" name="Shape 976"/>
          <p:cNvSpPr/>
          <p:nvPr/>
        </p:nvSpPr>
        <p:spPr>
          <a:xfrm>
            <a:off x="4369598" y="3433207"/>
            <a:ext cx="36163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  <a:latin typeface="American Typewriter"/>
                <a:cs typeface="American Typewriter"/>
              </a:rPr>
              <a:t>IQ</a:t>
            </a:r>
          </a:p>
        </p:txBody>
      </p:sp>
      <p:sp>
        <p:nvSpPr>
          <p:cNvPr id="15" name="Shape 977"/>
          <p:cNvSpPr/>
          <p:nvPr/>
        </p:nvSpPr>
        <p:spPr>
          <a:xfrm>
            <a:off x="3918647" y="2860835"/>
            <a:ext cx="172314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  <a:latin typeface="American Typewriter"/>
                <a:cs typeface="American Typewriter"/>
              </a:rPr>
              <a:t>Temperament</a:t>
            </a:r>
          </a:p>
        </p:txBody>
      </p:sp>
      <p:sp>
        <p:nvSpPr>
          <p:cNvPr id="16" name="Shape 978"/>
          <p:cNvSpPr/>
          <p:nvPr/>
        </p:nvSpPr>
        <p:spPr>
          <a:xfrm>
            <a:off x="3002012" y="5209261"/>
            <a:ext cx="95154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chemeClr val="tx1"/>
                </a:solidFill>
                <a:latin typeface="American Typewriter"/>
                <a:cs typeface="American Typewriter"/>
              </a:rPr>
              <a:t>Traumer</a:t>
            </a:r>
          </a:p>
        </p:txBody>
      </p:sp>
      <p:sp>
        <p:nvSpPr>
          <p:cNvPr id="17" name="Shape 979"/>
          <p:cNvSpPr/>
          <p:nvPr/>
        </p:nvSpPr>
        <p:spPr>
          <a:xfrm>
            <a:off x="5122753" y="4035047"/>
            <a:ext cx="120802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  <a:latin typeface="American Typewriter"/>
                <a:cs typeface="American Typewriter"/>
              </a:rPr>
              <a:t>Selvværd</a:t>
            </a:r>
          </a:p>
        </p:txBody>
      </p:sp>
      <p:sp>
        <p:nvSpPr>
          <p:cNvPr id="18" name="Shape 980"/>
          <p:cNvSpPr/>
          <p:nvPr/>
        </p:nvSpPr>
        <p:spPr>
          <a:xfrm>
            <a:off x="3841967" y="5738388"/>
            <a:ext cx="181075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chemeClr val="tx1"/>
                </a:solidFill>
                <a:latin typeface="American Typewriter"/>
                <a:cs typeface="American Typewriter"/>
              </a:rPr>
              <a:t>Coping kompetencer</a:t>
            </a:r>
          </a:p>
        </p:txBody>
      </p:sp>
      <p:sp>
        <p:nvSpPr>
          <p:cNvPr id="19" name="Shape 981"/>
          <p:cNvSpPr/>
          <p:nvPr/>
        </p:nvSpPr>
        <p:spPr>
          <a:xfrm>
            <a:off x="2188664" y="2664384"/>
            <a:ext cx="109260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  <a:latin typeface="American Typewriter"/>
                <a:cs typeface="American Typewriter"/>
              </a:rPr>
              <a:t>Misbrug</a:t>
            </a:r>
          </a:p>
        </p:txBody>
      </p:sp>
      <p:sp>
        <p:nvSpPr>
          <p:cNvPr id="20" name="Shape 982"/>
          <p:cNvSpPr/>
          <p:nvPr/>
        </p:nvSpPr>
        <p:spPr>
          <a:xfrm>
            <a:off x="876656" y="5069561"/>
            <a:ext cx="209813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>
                <a:solidFill>
                  <a:schemeClr val="tx1"/>
                </a:solidFill>
                <a:latin typeface="American Typewriter"/>
                <a:cs typeface="American Typewriter"/>
              </a:rPr>
              <a:t>Familie</a:t>
            </a:r>
          </a:p>
          <a:p>
            <a:r>
              <a:rPr>
                <a:solidFill>
                  <a:schemeClr val="tx1"/>
                </a:solidFill>
                <a:latin typeface="American Typewriter"/>
                <a:cs typeface="American Typewriter"/>
              </a:rPr>
              <a:t>Omstændigheder</a:t>
            </a:r>
          </a:p>
        </p:txBody>
      </p:sp>
      <p:sp>
        <p:nvSpPr>
          <p:cNvPr id="21" name="Shape 983"/>
          <p:cNvSpPr/>
          <p:nvPr/>
        </p:nvSpPr>
        <p:spPr>
          <a:xfrm>
            <a:off x="1050609" y="3247640"/>
            <a:ext cx="11439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  <a:latin typeface="American Typewriter"/>
                <a:cs typeface="American Typewriter"/>
              </a:rPr>
              <a:t>Netværk</a:t>
            </a:r>
          </a:p>
        </p:txBody>
      </p:sp>
      <p:sp>
        <p:nvSpPr>
          <p:cNvPr id="23" name="Shape 985"/>
          <p:cNvSpPr/>
          <p:nvPr/>
        </p:nvSpPr>
        <p:spPr>
          <a:xfrm>
            <a:off x="176251" y="259175"/>
            <a:ext cx="266081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>
                <a:solidFill>
                  <a:srgbClr val="535353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sz="1800" b="0"/>
            </a:pPr>
            <a:r>
              <a:rPr sz="3500" b="1" dirty="0">
                <a:solidFill>
                  <a:schemeClr val="tx1"/>
                </a:solidFill>
              </a:rPr>
              <a:t>Robusthed</a:t>
            </a:r>
          </a:p>
        </p:txBody>
      </p:sp>
      <p:sp>
        <p:nvSpPr>
          <p:cNvPr id="24" name="Shape 986"/>
          <p:cNvSpPr/>
          <p:nvPr/>
        </p:nvSpPr>
        <p:spPr>
          <a:xfrm>
            <a:off x="914277" y="3748830"/>
            <a:ext cx="138682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  <a:latin typeface="American Typewriter"/>
                <a:cs typeface="American Typewriter"/>
              </a:rPr>
              <a:t>Uddannelse</a:t>
            </a:r>
          </a:p>
        </p:txBody>
      </p:sp>
      <p:sp>
        <p:nvSpPr>
          <p:cNvPr id="25" name="Shape 987"/>
          <p:cNvSpPr/>
          <p:nvPr/>
        </p:nvSpPr>
        <p:spPr>
          <a:xfrm>
            <a:off x="2810907" y="4478620"/>
            <a:ext cx="1346522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chemeClr val="tx1"/>
                </a:solidFill>
                <a:latin typeface="American Typewriter"/>
                <a:cs typeface="American Typewriter"/>
              </a:rPr>
              <a:t>Familiære bånd</a:t>
            </a:r>
          </a:p>
        </p:txBody>
      </p:sp>
      <p:sp>
        <p:nvSpPr>
          <p:cNvPr id="26" name="Shape 988"/>
          <p:cNvSpPr/>
          <p:nvPr/>
        </p:nvSpPr>
        <p:spPr>
          <a:xfrm>
            <a:off x="4392095" y="5136548"/>
            <a:ext cx="1654299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chemeClr val="tx1"/>
                </a:solidFill>
                <a:latin typeface="American Typewriter"/>
                <a:cs typeface="American Typewriter"/>
              </a:rPr>
              <a:t>Social kompetencer</a:t>
            </a:r>
          </a:p>
        </p:txBody>
      </p:sp>
      <p:grpSp>
        <p:nvGrpSpPr>
          <p:cNvPr id="27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28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04796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3" name="Shape 898"/>
          <p:cNvSpPr>
            <a:spLocks noGrp="1"/>
          </p:cNvSpPr>
          <p:nvPr>
            <p:ph type="sldNum" sz="quarter" idx="4294967295"/>
          </p:nvPr>
        </p:nvSpPr>
        <p:spPr>
          <a:xfrm>
            <a:off x="8396398" y="6363969"/>
            <a:ext cx="25953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5" name="IMG_093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7164" y="5481653"/>
            <a:ext cx="755082" cy="1123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021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3302" y="324189"/>
            <a:ext cx="1596369" cy="2412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G_0264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81131" y="334897"/>
            <a:ext cx="1581737" cy="239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G_0216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84328" y="330449"/>
            <a:ext cx="1830173" cy="2399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G_1285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2179" y="2904582"/>
            <a:ext cx="1643162" cy="2390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G_1288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18988" y="5465195"/>
            <a:ext cx="714861" cy="112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G_1286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803581" y="3021943"/>
            <a:ext cx="1536837" cy="2327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5155D135-E69C-47E2-9C21-B719BDB8325E-L0-001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8502" y="3020235"/>
            <a:ext cx="1607331" cy="2330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57800ABD-FB87-46DA-8363-4E92FB009346-L0-001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495561" y="5478222"/>
            <a:ext cx="826999" cy="121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A57C4719-2E7F-4D3B-A03A-78BA1CD861F1-L0-001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275264" y="5392376"/>
            <a:ext cx="818898" cy="1267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E179AD94-66A0-46EF-9BA6-5742158FDB3C-L0-001.jpe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284947" y="5397316"/>
            <a:ext cx="851295" cy="1258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40FE984E-B6F5-41B9-B181-20FE1BD14E7E-L0-001.jpe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233819" y="5464528"/>
            <a:ext cx="867535" cy="1123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F432257-95EF-4C12-A6EC-0ECF7C316E42-L0-001.jpe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56515" y="5421995"/>
            <a:ext cx="888775" cy="1208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80DD2109-5087-4514-9E76-30DDF90EBFFB-L0-001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130804" y="3035000"/>
            <a:ext cx="1443806" cy="230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d-image.jp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729184" y="5377041"/>
            <a:ext cx="926744" cy="1253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2.jpg" descr="arbejdsglad.jp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435962" y="351342"/>
            <a:ext cx="1479137" cy="2403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57421569-022C-47B8-BA17-74544875F2A3-L0-001.jpe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83347" y="364155"/>
            <a:ext cx="1480826" cy="2332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Billede 21" descr="Skærmbillede 2018-11-19 kl. 14.39.58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23" y="3020235"/>
            <a:ext cx="1350711" cy="22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882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3" name="Pladsholder til tekst 1"/>
          <p:cNvSpPr txBox="1">
            <a:spLocks/>
          </p:cNvSpPr>
          <p:nvPr/>
        </p:nvSpPr>
        <p:spPr>
          <a:xfrm>
            <a:off x="220225" y="1011771"/>
            <a:ext cx="8407894" cy="4878740"/>
          </a:xfrm>
          <a:prstGeom prst="rect">
            <a:avLst/>
          </a:prstGeom>
        </p:spPr>
        <p:txBody>
          <a:bodyPr>
            <a:noAutofit/>
          </a:bodyPr>
          <a:lstStyle>
            <a:lvl1pPr marL="27432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◼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568959" marR="0" indent="-20319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86868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175657" marR="0" indent="-261257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378633" marR="0" indent="-28135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1676400" marR="0" indent="-3048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1950719" marR="0" indent="-30479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2225039" marR="0" indent="-30479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2499359" marR="0" indent="-30479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>
              <a:buFont typeface="Arial"/>
              <a:buChar char="•"/>
            </a:pPr>
            <a:r>
              <a:rPr lang="da-DK" sz="3600" b="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Et spædbarn, som vanrøgtes i sine første leveår, får en forstørret </a:t>
            </a:r>
            <a:r>
              <a:rPr lang="da-DK" sz="3600" b="0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amygdala</a:t>
            </a:r>
            <a:r>
              <a:rPr lang="da-DK" sz="3600" b="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.</a:t>
            </a:r>
          </a:p>
          <a:p>
            <a:pPr>
              <a:buFont typeface="Arial"/>
              <a:buChar char="•"/>
            </a:pPr>
            <a:r>
              <a:rPr lang="da-DK" sz="3600" b="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Børnemishandling og overgreb giver ændringer i hjernens udvikling. </a:t>
            </a:r>
          </a:p>
          <a:p>
            <a:pPr>
              <a:buFont typeface="Arial"/>
              <a:buChar char="•"/>
            </a:pPr>
            <a:r>
              <a:rPr lang="da-DK" sz="3600" b="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Mishandling formindsker </a:t>
            </a:r>
            <a:r>
              <a:rPr lang="da-DK" sz="3600" b="0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hippocampus</a:t>
            </a:r>
            <a:r>
              <a:rPr lang="da-DK" sz="3600" b="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, der har betydning for korttidshukommelsen. </a:t>
            </a:r>
          </a:p>
          <a:p>
            <a:endParaRPr lang="da-DK" sz="3600" b="0" dirty="0">
              <a:solidFill>
                <a:srgbClr val="000000"/>
              </a:solidFill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81000" y="191691"/>
            <a:ext cx="8381260" cy="853184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all" spc="20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r>
              <a:rPr lang="da-DK" b="0" dirty="0" smtClean="0">
                <a:solidFill>
                  <a:srgbClr val="000000"/>
                </a:solidFill>
              </a:rPr>
              <a:t>Livet har konsekvenser</a:t>
            </a:r>
            <a:endParaRPr lang="da-DK" b="0" dirty="0">
              <a:solidFill>
                <a:srgbClr val="000000"/>
              </a:solidFill>
            </a:endParaRPr>
          </a:p>
        </p:txBody>
      </p:sp>
      <p:grpSp>
        <p:nvGrpSpPr>
          <p:cNvPr id="6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7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8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04796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13953" y="389159"/>
            <a:ext cx="79874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 smtClean="0">
                <a:latin typeface="American Typewriter"/>
                <a:cs typeface="American Typewriter"/>
              </a:rPr>
              <a:t>”Man </a:t>
            </a:r>
            <a:r>
              <a:rPr lang="da-DK" sz="4800" dirty="0">
                <a:latin typeface="American Typewriter"/>
                <a:cs typeface="American Typewriter"/>
              </a:rPr>
              <a:t>siger at tiden læger alle sår. Men nogle sår dør først når den som modtog dem dør”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374313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92407" y="321135"/>
            <a:ext cx="8662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805" lvl="0" indent="-419805">
              <a:spcBef>
                <a:spcPts val="3600"/>
              </a:spcBef>
              <a:buSzPct val="43000"/>
              <a:buBlip>
                <a:blip r:embed="rId3"/>
              </a:buBlip>
              <a:defRPr b="0"/>
            </a:pPr>
            <a:r>
              <a:rPr lang="da-DK" sz="28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Personlighed er en kortfattet beskrivelse af den måde vedkommendes nervesystem hænger sammen på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374313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07717" y="1089319"/>
            <a:ext cx="863354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500"/>
            </a:pPr>
            <a:r>
              <a:rPr lang="da-DK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Medarbejderen skal have høj grad af selvstændighed i arbejdet, fx muligheder for selv, til en vis grad, at vælge opgaver, samarbejdspartnere og styre tempoet i arbejdet</a:t>
            </a:r>
          </a:p>
          <a:p>
            <a:pPr>
              <a:defRPr sz="2500"/>
            </a:pPr>
            <a:endParaRPr lang="da-DK" dirty="0">
              <a:solidFill>
                <a:srgbClr val="FFFFFF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342900" indent="-342900">
              <a:buFont typeface="Arial" charset="0"/>
              <a:buChar char="•"/>
              <a:defRPr sz="2500"/>
            </a:pPr>
            <a:r>
              <a:rPr lang="da-DK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Tempoet</a:t>
            </a:r>
          </a:p>
          <a:p>
            <a:pPr marL="342900" indent="-342900">
              <a:buFont typeface="Arial" charset="0"/>
              <a:buChar char="•"/>
              <a:defRPr sz="2500"/>
            </a:pPr>
            <a:r>
              <a:rPr lang="da-DK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Mængde</a:t>
            </a:r>
          </a:p>
          <a:p>
            <a:pPr marL="342900" indent="-342900">
              <a:buFont typeface="Arial" charset="0"/>
              <a:buChar char="•"/>
              <a:defRPr sz="2500"/>
            </a:pPr>
            <a:r>
              <a:rPr lang="da-DK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Kompleksitet (Hvor svært opgaverne kan være)</a:t>
            </a:r>
          </a:p>
          <a:p>
            <a:pPr>
              <a:defRPr sz="2500"/>
            </a:pPr>
            <a:endParaRPr lang="da-DK" dirty="0">
              <a:solidFill>
                <a:srgbClr val="FFFFFF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</p:txBody>
      </p:sp>
      <p:pic>
        <p:nvPicPr>
          <p:cNvPr id="5" name="IMG_164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4306" y="5101839"/>
            <a:ext cx="1655049" cy="16042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felt 2"/>
          <p:cNvSpPr txBox="1"/>
          <p:nvPr/>
        </p:nvSpPr>
        <p:spPr>
          <a:xfrm>
            <a:off x="1349846" y="191553"/>
            <a:ext cx="674799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merican Typewriter"/>
                <a:ea typeface="Franklin Gothic Medium"/>
                <a:cs typeface="American Typewriter"/>
                <a:sym typeface="Franklin Gothic Medium"/>
              </a:rPr>
              <a:t>Vigtig grundforudsætning for trivsel</a:t>
            </a:r>
            <a:endParaRPr kumimoji="0" lang="da-DK" sz="2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merican Typewriter"/>
              <a:ea typeface="Franklin Gothic Medium"/>
              <a:cs typeface="American Typewriter"/>
              <a:sym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74313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6" name="Shape 1011"/>
          <p:cNvSpPr>
            <a:spLocks noGrp="1"/>
          </p:cNvSpPr>
          <p:nvPr>
            <p:ph type="sldNum" sz="quarter" idx="4294967295"/>
          </p:nvPr>
        </p:nvSpPr>
        <p:spPr>
          <a:xfrm>
            <a:off x="8649557" y="6409688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/>
          <a:lstStyle>
            <a:lvl1pPr algn="r" defTabSz="914400"/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7" name="Shape 1012"/>
          <p:cNvSpPr/>
          <p:nvPr/>
        </p:nvSpPr>
        <p:spPr>
          <a:xfrm>
            <a:off x="389289" y="3129008"/>
            <a:ext cx="3733839" cy="2057401"/>
          </a:xfrm>
          <a:prstGeom prst="rect">
            <a:avLst/>
          </a:prstGeom>
          <a:solidFill>
            <a:srgbClr val="66C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Biologiske grundforudsætninger</a:t>
            </a:r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Kontrol</a:t>
            </a:r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Tryghed</a:t>
            </a:r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Fleksibilitet</a:t>
            </a:r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Mad</a:t>
            </a:r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Væske</a:t>
            </a:r>
          </a:p>
        </p:txBody>
      </p:sp>
      <p:sp>
        <p:nvSpPr>
          <p:cNvPr id="8" name="Shape 1013"/>
          <p:cNvSpPr/>
          <p:nvPr/>
        </p:nvSpPr>
        <p:spPr>
          <a:xfrm>
            <a:off x="4643790" y="3129008"/>
            <a:ext cx="4077073" cy="2057401"/>
          </a:xfrm>
          <a:prstGeom prst="rect">
            <a:avLst/>
          </a:prstGeom>
          <a:solidFill>
            <a:srgbClr val="66C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Menneskelige grundforudsætninger</a:t>
            </a:r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Mening</a:t>
            </a:r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Værdier</a:t>
            </a:r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Etik</a:t>
            </a:r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Moral</a:t>
            </a:r>
          </a:p>
          <a:p>
            <a:pPr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Perspektiv</a:t>
            </a:r>
          </a:p>
        </p:txBody>
      </p:sp>
      <p:sp>
        <p:nvSpPr>
          <p:cNvPr id="2" name="Rektangel 1"/>
          <p:cNvSpPr/>
          <p:nvPr/>
        </p:nvSpPr>
        <p:spPr>
          <a:xfrm>
            <a:off x="773537" y="265535"/>
            <a:ext cx="7340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En ligeså </a:t>
            </a:r>
            <a:r>
              <a:rPr lang="da-DK" sz="2400" dirty="0">
                <a:solidFill>
                  <a:srgbClr val="FFFFFF"/>
                </a:solidFill>
                <a:latin typeface="American Typewriter"/>
                <a:cs typeface="American Typewriter"/>
              </a:rPr>
              <a:t>v</a:t>
            </a:r>
            <a:r>
              <a:rPr lang="da-DK" sz="24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igtig </a:t>
            </a:r>
            <a:r>
              <a:rPr lang="da-DK" sz="2400" dirty="0">
                <a:solidFill>
                  <a:srgbClr val="FFFFFF"/>
                </a:solidFill>
                <a:latin typeface="American Typewriter"/>
                <a:cs typeface="American Typewriter"/>
              </a:rPr>
              <a:t>grundforudsætning for trivsel</a:t>
            </a:r>
          </a:p>
        </p:txBody>
      </p:sp>
      <p:grpSp>
        <p:nvGrpSpPr>
          <p:cNvPr id="14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15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6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374313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0" y="508614"/>
            <a:ext cx="891891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4820" indent="-464820" defTabSz="267735">
              <a:spcBef>
                <a:spcPts val="2000"/>
              </a:spcBef>
              <a:buClr>
                <a:srgbClr val="FFFFFF"/>
              </a:buClr>
              <a:buSzPct val="43000"/>
              <a:buFont typeface="Arial"/>
              <a:buChar char="•"/>
              <a:defRPr sz="2440" spc="0">
                <a:solidFill>
                  <a:srgbClr val="461303"/>
                </a:solidFill>
              </a:defRPr>
            </a:pPr>
            <a:r>
              <a:rPr lang="da-DK" sz="32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At man har mulighed for at udføre et godt stykke arbejde, som man kan stå inde for. </a:t>
            </a:r>
          </a:p>
          <a:p>
            <a:pPr marL="464820" indent="-464820" defTabSz="267735">
              <a:spcBef>
                <a:spcPts val="2000"/>
              </a:spcBef>
              <a:buClr>
                <a:srgbClr val="FFFFFF"/>
              </a:buClr>
              <a:buSzPct val="43000"/>
              <a:buFont typeface="Arial"/>
              <a:buChar char="•"/>
              <a:defRPr sz="2440" spc="0">
                <a:solidFill>
                  <a:srgbClr val="461303"/>
                </a:solidFill>
              </a:defRPr>
            </a:pPr>
            <a:r>
              <a:rPr lang="da-DK" sz="32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At der fra tid til anden er mulighed for fordybelse</a:t>
            </a:r>
          </a:p>
          <a:p>
            <a:pPr marL="464820" indent="-464820" defTabSz="267735">
              <a:spcBef>
                <a:spcPts val="2000"/>
              </a:spcBef>
              <a:buClr>
                <a:srgbClr val="FFFFFF"/>
              </a:buClr>
              <a:buSzPct val="43000"/>
              <a:buFont typeface="Arial"/>
              <a:buChar char="•"/>
              <a:defRPr sz="2440" spc="0">
                <a:solidFill>
                  <a:srgbClr val="461303"/>
                </a:solidFill>
              </a:defRPr>
            </a:pPr>
            <a:r>
              <a:rPr lang="da-DK" sz="32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At Arbejdet giver mening i forhold til den forståelse man har af det</a:t>
            </a:r>
          </a:p>
          <a:p>
            <a:pPr marL="464820" indent="-464820" defTabSz="267735">
              <a:spcBef>
                <a:spcPts val="2000"/>
              </a:spcBef>
              <a:buClr>
                <a:srgbClr val="FFFFFF"/>
              </a:buClr>
              <a:buSzPct val="43000"/>
              <a:buFont typeface="Arial"/>
              <a:buChar char="•"/>
              <a:defRPr sz="2440" spc="0">
                <a:solidFill>
                  <a:srgbClr val="461303"/>
                </a:solidFill>
              </a:defRPr>
            </a:pPr>
            <a:r>
              <a:rPr lang="da-DK" sz="32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At den faglige eller personlige integritet ikke bliver krænket i forbindelse med udførelsen af arbejdsopgaverne</a:t>
            </a:r>
            <a:endParaRPr lang="da-DK" sz="3200" dirty="0">
              <a:solidFill>
                <a:srgbClr val="FFFFFF"/>
              </a:solidFill>
            </a:endParaRP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374313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7" name="Shape 939"/>
          <p:cNvSpPr/>
          <p:nvPr/>
        </p:nvSpPr>
        <p:spPr>
          <a:xfrm>
            <a:off x="-1544041" y="2180861"/>
            <a:ext cx="14605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defTabSz="914400">
              <a:buClr>
                <a:srgbClr val="595959"/>
              </a:buClr>
              <a:buFont typeface="Helvetica"/>
              <a:defRPr sz="9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0">
                <a:solidFill>
                  <a:srgbClr val="FFFFFF"/>
                </a:solidFill>
              </a:rPr>
              <a:t>Tekstslide med bullets:</a:t>
            </a:r>
          </a:p>
          <a:p>
            <a:pPr algn="r" defTabSz="914400">
              <a:buClr>
                <a:srgbClr val="595959"/>
              </a:buClr>
              <a:buFont typeface="Helvetica"/>
              <a:defRPr sz="9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0">
                <a:solidFill>
                  <a:srgbClr val="FFFFFF"/>
                </a:solidFill>
              </a:rPr>
              <a:t>Brug ‘Forøge/Formindske </a:t>
            </a:r>
            <a:br>
              <a:rPr b="0">
                <a:solidFill>
                  <a:srgbClr val="FFFFFF"/>
                </a:solidFill>
              </a:rPr>
            </a:br>
            <a:r>
              <a:rPr b="0">
                <a:solidFill>
                  <a:srgbClr val="FFFFFF"/>
                </a:solidFill>
              </a:rPr>
              <a:t>indryk’ for at skifte mellem</a:t>
            </a:r>
            <a:br>
              <a:rPr b="0">
                <a:solidFill>
                  <a:srgbClr val="FFFFFF"/>
                </a:solidFill>
              </a:rPr>
            </a:br>
            <a:r>
              <a:rPr b="0">
                <a:solidFill>
                  <a:srgbClr val="FFFFFF"/>
                </a:solidFill>
              </a:rPr>
              <a:t>de forskellige niveauer</a:t>
            </a:r>
          </a:p>
        </p:txBody>
      </p:sp>
      <p:pic>
        <p:nvPicPr>
          <p:cNvPr id="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44051" y="2949608"/>
            <a:ext cx="447811" cy="30502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41"/>
          <p:cNvSpPr/>
          <p:nvPr/>
        </p:nvSpPr>
        <p:spPr>
          <a:xfrm>
            <a:off x="1524765" y="355846"/>
            <a:ext cx="6057901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buClr>
                <a:srgbClr val="FFFFFF"/>
              </a:buClr>
              <a:buFont typeface="Helvetica"/>
              <a:defRPr sz="4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da-DK" dirty="0" smtClean="0"/>
              <a:t>Voldsomheden af din stress</a:t>
            </a:r>
            <a:endParaRPr dirty="0"/>
          </a:p>
        </p:txBody>
      </p:sp>
      <p:sp>
        <p:nvSpPr>
          <p:cNvPr id="10" name="Shape 942"/>
          <p:cNvSpPr/>
          <p:nvPr/>
        </p:nvSpPr>
        <p:spPr>
          <a:xfrm>
            <a:off x="212542" y="2723089"/>
            <a:ext cx="2234925" cy="2662267"/>
          </a:xfrm>
          <a:prstGeom prst="rect">
            <a:avLst/>
          </a:prstGeom>
          <a:solidFill>
            <a:srgbClr val="FF0000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b="0" dirty="0" smtClean="0">
                <a:solidFill>
                  <a:srgbClr val="FFFFFF"/>
                </a:solidFill>
              </a:rPr>
              <a:t>B</a:t>
            </a:r>
            <a:r>
              <a:rPr b="0" dirty="0" smtClean="0">
                <a:solidFill>
                  <a:srgbClr val="FFFFFF"/>
                </a:solidFill>
              </a:rPr>
              <a:t>elastninger</a:t>
            </a: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1" name="Shape 943"/>
          <p:cNvSpPr/>
          <p:nvPr/>
        </p:nvSpPr>
        <p:spPr>
          <a:xfrm>
            <a:off x="3011461" y="2723089"/>
            <a:ext cx="1828801" cy="2662267"/>
          </a:xfrm>
          <a:prstGeom prst="rect">
            <a:avLst/>
          </a:prstGeom>
          <a:solidFill>
            <a:srgbClr val="66CCFF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b="0" dirty="0" smtClean="0">
                <a:solidFill>
                  <a:srgbClr val="FFFFFF"/>
                </a:solidFill>
              </a:rPr>
              <a:t>Redskaber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2" name="Shape 944"/>
          <p:cNvSpPr/>
          <p:nvPr/>
        </p:nvSpPr>
        <p:spPr>
          <a:xfrm>
            <a:off x="5472838" y="2757696"/>
            <a:ext cx="3555171" cy="2662267"/>
          </a:xfrm>
          <a:prstGeom prst="rect">
            <a:avLst/>
          </a:prstGeom>
          <a:solidFill>
            <a:srgbClr val="66CCFF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 smtClean="0">
                <a:solidFill>
                  <a:srgbClr val="FFFFFF"/>
                </a:solidFill>
              </a:rPr>
              <a:t>Personlighed</a:t>
            </a:r>
            <a:r>
              <a:rPr b="0" dirty="0">
                <a:solidFill>
                  <a:srgbClr val="FFFFFF"/>
                </a:solidFill>
              </a:rPr>
              <a:t>, temperament,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forventninger, behov, 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opvækst</a:t>
            </a:r>
            <a:r>
              <a:rPr b="0" dirty="0" smtClean="0">
                <a:solidFill>
                  <a:srgbClr val="FFFFFF"/>
                </a:solidFill>
              </a:rPr>
              <a:t>)</a:t>
            </a: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Shape 945"/>
          <p:cNvSpPr/>
          <p:nvPr/>
        </p:nvSpPr>
        <p:spPr>
          <a:xfrm>
            <a:off x="2626740" y="3196163"/>
            <a:ext cx="384721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defTabSz="914400">
              <a:buClr>
                <a:srgbClr val="000000"/>
              </a:buClr>
              <a:buFont typeface="Helvetica"/>
              <a:defRPr sz="4800" b="0"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+</a:t>
            </a:r>
          </a:p>
          <a:p>
            <a:pPr defTabSz="914400">
              <a:buClr>
                <a:srgbClr val="000000"/>
              </a:buClr>
              <a:buFont typeface="Helvetica"/>
              <a:defRPr sz="4800" b="0"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 smtClean="0">
                <a:solidFill>
                  <a:srgbClr val="FFFFFF"/>
                </a:solidFill>
              </a:rPr>
              <a:t>-</a:t>
            </a:r>
            <a:r>
              <a:rPr lang="da-DK" b="0" dirty="0" smtClean="0">
                <a:solidFill>
                  <a:srgbClr val="FFFFFF"/>
                </a:solidFill>
              </a:rPr>
              <a:t> </a:t>
            </a: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4" name="Shape 946"/>
          <p:cNvSpPr/>
          <p:nvPr/>
        </p:nvSpPr>
        <p:spPr>
          <a:xfrm>
            <a:off x="4931595" y="3462628"/>
            <a:ext cx="384721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914400">
              <a:buClr>
                <a:srgbClr val="000090"/>
              </a:buClr>
              <a:buFont typeface="Helvetica"/>
              <a:defRPr sz="4800" b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FFFFFF"/>
                </a:solidFill>
              </a:rPr>
              <a:t>+</a:t>
            </a:r>
          </a:p>
        </p:txBody>
      </p:sp>
      <p:grpSp>
        <p:nvGrpSpPr>
          <p:cNvPr id="16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17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8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874757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  <p:sp>
        <p:nvSpPr>
          <p:cNvPr id="3" name="Ellipse 2"/>
          <p:cNvSpPr/>
          <p:nvPr/>
        </p:nvSpPr>
        <p:spPr>
          <a:xfrm>
            <a:off x="965249" y="2884651"/>
            <a:ext cx="2901756" cy="3072822"/>
          </a:xfrm>
          <a:prstGeom prst="ellipse">
            <a:avLst/>
          </a:prstGeom>
          <a:noFill/>
          <a:ln w="57150" cap="flat" cmpd="sng">
            <a:solidFill>
              <a:srgbClr val="FFFFFF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>
              <a:solidFill>
                <a:srgbClr val="FFFFFF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Fritidsliv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>
              <a:solidFill>
                <a:srgbClr val="FFFFFF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268956" y="501014"/>
            <a:ext cx="3165140" cy="3072822"/>
          </a:xfrm>
          <a:prstGeom prst="ellipse">
            <a:avLst/>
          </a:prstGeom>
          <a:noFill/>
          <a:ln w="57150" cap="flat" cmpd="sng">
            <a:solidFill>
              <a:srgbClr val="FFFFFF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>
              <a:solidFill>
                <a:srgbClr val="FFFFFF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Arbejdsliv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>
              <a:solidFill>
                <a:srgbClr val="FFFFFF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440691" y="3201081"/>
            <a:ext cx="2978572" cy="3072822"/>
          </a:xfrm>
          <a:prstGeom prst="ellipse">
            <a:avLst/>
          </a:prstGeom>
          <a:noFill/>
          <a:ln w="57150" cap="flat" cmpd="sng">
            <a:solidFill>
              <a:srgbClr val="FFFFFF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>
              <a:solidFill>
                <a:srgbClr val="FFFFFF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Restitution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>
              <a:solidFill>
                <a:srgbClr val="FFFFFF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198316" y="1326600"/>
            <a:ext cx="2842165" cy="3116101"/>
          </a:xfrm>
          <a:prstGeom prst="ellipse">
            <a:avLst/>
          </a:prstGeom>
          <a:noFill/>
          <a:ln w="57150" cap="flat" cmpd="sng">
            <a:solidFill>
              <a:srgbClr val="FFFFFF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>
              <a:solidFill>
                <a:srgbClr val="FFFFFF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2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Familieliv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>
              <a:solidFill>
                <a:srgbClr val="FFFFFF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3910242" y="239405"/>
            <a:ext cx="5018041" cy="523218"/>
          </a:xfrm>
          <a:prstGeom prst="rect">
            <a:avLst/>
          </a:prstGeom>
          <a:noFill/>
          <a:ln w="57150" cap="flat" cmpd="sng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merican Typewriter"/>
                <a:ea typeface="Franklin Gothic Medium"/>
                <a:cs typeface="American Typewriter"/>
                <a:sym typeface="Franklin Gothic Medium"/>
              </a:rPr>
              <a:t>Belastninger findes overalt</a:t>
            </a:r>
            <a:endParaRPr kumimoji="0" lang="da-DK" sz="2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merican Typewriter"/>
              <a:ea typeface="Franklin Gothic Medium"/>
              <a:cs typeface="American Typewriter"/>
              <a:sym typeface="Franklin Gothic Medium"/>
            </a:endParaRPr>
          </a:p>
        </p:txBody>
      </p:sp>
      <p:grpSp>
        <p:nvGrpSpPr>
          <p:cNvPr id="9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10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1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760256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grpSp>
        <p:nvGrpSpPr>
          <p:cNvPr id="3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5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6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Rektangel 1"/>
          <p:cNvSpPr/>
          <p:nvPr/>
        </p:nvSpPr>
        <p:spPr>
          <a:xfrm>
            <a:off x="-1" y="36854"/>
            <a:ext cx="90774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b="0"/>
            </a:pPr>
            <a:r>
              <a:rPr lang="da-DK" sz="28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Når det kommer til følelsesmæssigt </a:t>
            </a:r>
            <a:r>
              <a:rPr lang="da-DK" sz="2800" dirty="0" smtClean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udfordrende (belastende) </a:t>
            </a:r>
            <a:r>
              <a:rPr lang="da-DK" sz="28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situationer i forhold til dit arbejde, kunne du så komme med nogle eksempler? </a:t>
            </a:r>
          </a:p>
          <a:p>
            <a:pPr lvl="0">
              <a:defRPr b="0"/>
            </a:pPr>
            <a:endParaRPr lang="da-DK" sz="2800" dirty="0">
              <a:solidFill>
                <a:srgbClr val="FFFFFF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b="0"/>
            </a:pPr>
            <a:r>
              <a:rPr lang="da-DK" sz="28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Hvad er den mest følelsesmæssige </a:t>
            </a:r>
            <a:r>
              <a:rPr lang="da-DK" sz="2800" dirty="0" smtClean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(belastende) udfordring </a:t>
            </a:r>
            <a:r>
              <a:rPr lang="da-DK" sz="28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for dig I dit </a:t>
            </a:r>
            <a:r>
              <a:rPr lang="da-DK" sz="2800" dirty="0" smtClean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arbejde eller liv?</a:t>
            </a:r>
            <a:endParaRPr lang="da-DK" sz="2800" dirty="0">
              <a:solidFill>
                <a:srgbClr val="FFFFFF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</p:txBody>
      </p:sp>
      <p:pic>
        <p:nvPicPr>
          <p:cNvPr id="7" name="IMG_164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610" y="5189186"/>
            <a:ext cx="1655049" cy="16042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70697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7" name="Shape 939"/>
          <p:cNvSpPr/>
          <p:nvPr/>
        </p:nvSpPr>
        <p:spPr>
          <a:xfrm>
            <a:off x="-1544041" y="2180861"/>
            <a:ext cx="14605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defTabSz="914400">
              <a:buClr>
                <a:srgbClr val="595959"/>
              </a:buClr>
              <a:buFont typeface="Helvetica"/>
              <a:defRPr sz="9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0">
                <a:solidFill>
                  <a:srgbClr val="FFFFFF"/>
                </a:solidFill>
              </a:rPr>
              <a:t>Tekstslide med bullets:</a:t>
            </a:r>
          </a:p>
          <a:p>
            <a:pPr algn="r" defTabSz="914400">
              <a:buClr>
                <a:srgbClr val="595959"/>
              </a:buClr>
              <a:buFont typeface="Helvetica"/>
              <a:defRPr sz="9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0">
                <a:solidFill>
                  <a:srgbClr val="FFFFFF"/>
                </a:solidFill>
              </a:rPr>
              <a:t>Brug ‘Forøge/Formindske </a:t>
            </a:r>
            <a:br>
              <a:rPr b="0">
                <a:solidFill>
                  <a:srgbClr val="FFFFFF"/>
                </a:solidFill>
              </a:rPr>
            </a:br>
            <a:r>
              <a:rPr b="0">
                <a:solidFill>
                  <a:srgbClr val="FFFFFF"/>
                </a:solidFill>
              </a:rPr>
              <a:t>indryk’ for at skifte mellem</a:t>
            </a:r>
            <a:br>
              <a:rPr b="0">
                <a:solidFill>
                  <a:srgbClr val="FFFFFF"/>
                </a:solidFill>
              </a:rPr>
            </a:br>
            <a:r>
              <a:rPr b="0">
                <a:solidFill>
                  <a:srgbClr val="FFFFFF"/>
                </a:solidFill>
              </a:rPr>
              <a:t>de forskellige niveauer</a:t>
            </a:r>
          </a:p>
        </p:txBody>
      </p:sp>
      <p:pic>
        <p:nvPicPr>
          <p:cNvPr id="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44051" y="2949608"/>
            <a:ext cx="447811" cy="30502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41"/>
          <p:cNvSpPr/>
          <p:nvPr/>
        </p:nvSpPr>
        <p:spPr>
          <a:xfrm>
            <a:off x="1524765" y="355846"/>
            <a:ext cx="6057901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buClr>
                <a:srgbClr val="FFFFFF"/>
              </a:buClr>
              <a:buFont typeface="Helvetica"/>
              <a:defRPr sz="4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da-DK" dirty="0" smtClean="0"/>
              <a:t>Voldsomheden af din stress</a:t>
            </a:r>
            <a:endParaRPr dirty="0"/>
          </a:p>
        </p:txBody>
      </p:sp>
      <p:sp>
        <p:nvSpPr>
          <p:cNvPr id="10" name="Shape 942"/>
          <p:cNvSpPr/>
          <p:nvPr/>
        </p:nvSpPr>
        <p:spPr>
          <a:xfrm>
            <a:off x="212542" y="2723089"/>
            <a:ext cx="2234925" cy="2662267"/>
          </a:xfrm>
          <a:prstGeom prst="rect">
            <a:avLst/>
          </a:prstGeom>
          <a:solidFill>
            <a:srgbClr val="66CCFF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b="0" dirty="0" smtClean="0">
                <a:solidFill>
                  <a:srgbClr val="FFFFFF"/>
                </a:solidFill>
              </a:rPr>
              <a:t>B</a:t>
            </a:r>
            <a:r>
              <a:rPr b="0" dirty="0" smtClean="0">
                <a:solidFill>
                  <a:srgbClr val="FFFFFF"/>
                </a:solidFill>
              </a:rPr>
              <a:t>elastninger</a:t>
            </a: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1" name="Shape 943"/>
          <p:cNvSpPr/>
          <p:nvPr/>
        </p:nvSpPr>
        <p:spPr>
          <a:xfrm>
            <a:off x="3011461" y="2723089"/>
            <a:ext cx="1828801" cy="2662267"/>
          </a:xfrm>
          <a:prstGeom prst="rect">
            <a:avLst/>
          </a:prstGeom>
          <a:solidFill>
            <a:srgbClr val="FF0000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b="0" dirty="0" smtClean="0">
                <a:solidFill>
                  <a:srgbClr val="FFFFFF"/>
                </a:solidFill>
              </a:rPr>
              <a:t>Redskaber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2" name="Shape 944"/>
          <p:cNvSpPr/>
          <p:nvPr/>
        </p:nvSpPr>
        <p:spPr>
          <a:xfrm>
            <a:off x="5472838" y="2757696"/>
            <a:ext cx="3555171" cy="2662267"/>
          </a:xfrm>
          <a:prstGeom prst="rect">
            <a:avLst/>
          </a:prstGeom>
          <a:solidFill>
            <a:srgbClr val="66CCFF"/>
          </a:solidFill>
          <a:ln w="57150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 smtClean="0">
                <a:solidFill>
                  <a:srgbClr val="FFFFFF"/>
                </a:solidFill>
              </a:rPr>
              <a:t>Personlighed</a:t>
            </a:r>
            <a:r>
              <a:rPr b="0" dirty="0">
                <a:solidFill>
                  <a:srgbClr val="FFFFFF"/>
                </a:solidFill>
              </a:rPr>
              <a:t>, temperament,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forventninger, behov, </a:t>
            </a: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opvækst</a:t>
            </a:r>
            <a:r>
              <a:rPr b="0" dirty="0" smtClean="0">
                <a:solidFill>
                  <a:srgbClr val="FFFFFF"/>
                </a:solidFill>
              </a:rPr>
              <a:t>)</a:t>
            </a:r>
            <a:endParaRPr lang="da-DK" b="0" dirty="0" smtClean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b="0" dirty="0">
              <a:solidFill>
                <a:srgbClr val="FFFFFF"/>
              </a:solidFill>
            </a:endParaRPr>
          </a:p>
          <a:p>
            <a:pPr defTabSz="914400">
              <a:buClr>
                <a:srgbClr val="000090"/>
              </a:buClr>
              <a:buFont typeface="Helvetica"/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Shape 945"/>
          <p:cNvSpPr/>
          <p:nvPr/>
        </p:nvSpPr>
        <p:spPr>
          <a:xfrm>
            <a:off x="2626740" y="3196163"/>
            <a:ext cx="384721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defTabSz="914400">
              <a:buClr>
                <a:srgbClr val="000000"/>
              </a:buClr>
              <a:buFont typeface="Helvetica"/>
              <a:defRPr sz="4800" b="0"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>
                <a:solidFill>
                  <a:srgbClr val="FFFFFF"/>
                </a:solidFill>
              </a:rPr>
              <a:t>+</a:t>
            </a:r>
          </a:p>
          <a:p>
            <a:pPr defTabSz="914400">
              <a:buClr>
                <a:srgbClr val="000000"/>
              </a:buClr>
              <a:buFont typeface="Helvetica"/>
              <a:defRPr sz="4800" b="0"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0" dirty="0" smtClean="0">
                <a:solidFill>
                  <a:srgbClr val="FFFFFF"/>
                </a:solidFill>
              </a:rPr>
              <a:t>-</a:t>
            </a:r>
            <a:r>
              <a:rPr lang="da-DK" b="0" dirty="0" smtClean="0">
                <a:solidFill>
                  <a:srgbClr val="FFFFFF"/>
                </a:solidFill>
              </a:rPr>
              <a:t> </a:t>
            </a: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4" name="Shape 946"/>
          <p:cNvSpPr/>
          <p:nvPr/>
        </p:nvSpPr>
        <p:spPr>
          <a:xfrm>
            <a:off x="4931595" y="3462628"/>
            <a:ext cx="384721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914400">
              <a:buClr>
                <a:srgbClr val="000090"/>
              </a:buClr>
              <a:buFont typeface="Helvetica"/>
              <a:defRPr sz="4800" b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5" name="Shape 947"/>
          <p:cNvSpPr/>
          <p:nvPr/>
        </p:nvSpPr>
        <p:spPr>
          <a:xfrm>
            <a:off x="7056791" y="6310356"/>
            <a:ext cx="209526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FFFFFF"/>
              </a:buClr>
              <a:buFont typeface="Helvetica"/>
              <a:defRPr sz="17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thomasmilsted.dk</a:t>
            </a:r>
          </a:p>
        </p:txBody>
      </p:sp>
    </p:spTree>
    <p:extLst>
      <p:ext uri="{BB962C8B-B14F-4D97-AF65-F5344CB8AC3E}">
        <p14:creationId xmlns:p14="http://schemas.microsoft.com/office/powerpoint/2010/main" val="3005257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image4.png"/>
          <p:cNvPicPr/>
          <p:nvPr/>
        </p:nvPicPr>
        <p:blipFill>
          <a:blip r:embed="rId2">
            <a:extLst/>
          </a:blip>
          <a:srcRect l="24285" t="34989" r="30892" b="40206"/>
          <a:stretch>
            <a:fillRect/>
          </a:stretch>
        </p:blipFill>
        <p:spPr>
          <a:xfrm>
            <a:off x="7701619" y="327433"/>
            <a:ext cx="1217867" cy="49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0" name="Group 670"/>
          <p:cNvGrpSpPr/>
          <p:nvPr/>
        </p:nvGrpSpPr>
        <p:grpSpPr>
          <a:xfrm>
            <a:off x="7293768" y="5063991"/>
            <a:ext cx="1414464" cy="1416050"/>
            <a:chOff x="0" y="0"/>
            <a:chExt cx="1414464" cy="1416050"/>
          </a:xfrm>
        </p:grpSpPr>
        <p:sp>
          <p:nvSpPr>
            <p:cNvPr id="668" name="Shape 668"/>
            <p:cNvSpPr/>
            <p:nvPr/>
          </p:nvSpPr>
          <p:spPr>
            <a:xfrm>
              <a:off x="0" y="-1"/>
              <a:ext cx="1414464" cy="141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669" name="image3.jpeg" descr="logo-cut-ppt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71" name="304F1C43-91B2-4D0D-858F-88F386F15A8F-L0-00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Shape 672"/>
          <p:cNvSpPr/>
          <p:nvPr/>
        </p:nvSpPr>
        <p:spPr>
          <a:xfrm>
            <a:off x="554865" y="4425592"/>
            <a:ext cx="1226183" cy="600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9050">
            <a:solidFill>
              <a:srgbClr val="9E544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88093357"/>
      </p:ext>
    </p:extLst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" name="IMG_025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ktangel 1"/>
          <p:cNvSpPr/>
          <p:nvPr/>
        </p:nvSpPr>
        <p:spPr>
          <a:xfrm>
            <a:off x="5848150" y="147892"/>
            <a:ext cx="2489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FF6600"/>
                </a:solidFill>
                <a:latin typeface="American Typewriter"/>
                <a:cs typeface="American Typewriter"/>
              </a:rPr>
              <a:t>Hvordan tager man så ansvar for sin egen arbejdsglæde?</a:t>
            </a:r>
          </a:p>
        </p:txBody>
      </p:sp>
    </p:spTree>
    <p:extLst>
      <p:ext uri="{BB962C8B-B14F-4D97-AF65-F5344CB8AC3E}">
        <p14:creationId xmlns:p14="http://schemas.microsoft.com/office/powerpoint/2010/main" val="19331714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44697" y="263054"/>
            <a:ext cx="8697852" cy="5611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5400" baseline="30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Principper</a:t>
            </a:r>
          </a:p>
          <a:p>
            <a:endParaRPr lang="da-DK" sz="4400" baseline="30000" dirty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marL="342900" indent="-342900">
              <a:buFont typeface="Arial"/>
              <a:buChar char="•"/>
            </a:pPr>
            <a:r>
              <a:rPr lang="da-DK" sz="4400" baseline="30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Hvor </a:t>
            </a:r>
            <a:r>
              <a:rPr lang="da-DK" sz="4400" baseline="30000" dirty="0">
                <a:solidFill>
                  <a:schemeClr val="bg1"/>
                </a:solidFill>
                <a:latin typeface="American Typewriter"/>
                <a:cs typeface="American Typewriter"/>
              </a:rPr>
              <a:t>meget vil eller kan du så arbejde</a:t>
            </a:r>
            <a:r>
              <a:rPr lang="da-DK" sz="4400" baseline="30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?</a:t>
            </a:r>
          </a:p>
          <a:p>
            <a:pPr marL="342900" indent="-342900">
              <a:buFont typeface="Arial"/>
              <a:buChar char="•"/>
            </a:pPr>
            <a:endParaRPr lang="da-DK" sz="4400" baseline="30000" dirty="0" smtClean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marL="342900" indent="-342900">
              <a:buFont typeface="Arial"/>
              <a:buChar char="•"/>
            </a:pPr>
            <a:r>
              <a:rPr lang="da-DK" sz="4400" baseline="30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Hvornår </a:t>
            </a:r>
            <a:r>
              <a:rPr lang="da-DK" sz="4400" baseline="30000" dirty="0">
                <a:solidFill>
                  <a:schemeClr val="bg1"/>
                </a:solidFill>
                <a:latin typeface="American Typewriter"/>
                <a:cs typeface="American Typewriter"/>
              </a:rPr>
              <a:t>vil du, og hvornår vil du ikke arbejde? </a:t>
            </a:r>
            <a:endParaRPr lang="da-DK" sz="4400" baseline="30000" dirty="0" smtClean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endParaRPr lang="da-DK" sz="4400" baseline="30000" dirty="0" smtClean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marL="342900" indent="-342900">
              <a:buFont typeface="Arial"/>
              <a:buChar char="•"/>
            </a:pPr>
            <a:r>
              <a:rPr lang="da-DK" sz="4400" baseline="30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Hvad </a:t>
            </a:r>
            <a:r>
              <a:rPr lang="da-DK" sz="4400" baseline="30000" dirty="0">
                <a:solidFill>
                  <a:schemeClr val="bg1"/>
                </a:solidFill>
                <a:latin typeface="American Typewriter"/>
                <a:cs typeface="American Typewriter"/>
              </a:rPr>
              <a:t>vil du arbejde med? </a:t>
            </a:r>
            <a:endParaRPr lang="da-DK" sz="4400" baseline="30000" dirty="0" smtClean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marL="342900" indent="-342900">
              <a:buFont typeface="Arial"/>
              <a:buChar char="•"/>
            </a:pPr>
            <a:endParaRPr lang="da-DK" sz="4400" baseline="30000" dirty="0" smtClean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marL="342900" indent="-342900">
              <a:buFont typeface="Arial"/>
              <a:buChar char="•"/>
            </a:pPr>
            <a:r>
              <a:rPr lang="da-DK" sz="4400" baseline="30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Hvilke </a:t>
            </a:r>
            <a:r>
              <a:rPr lang="da-DK" sz="4400" baseline="30000" dirty="0">
                <a:solidFill>
                  <a:schemeClr val="bg1"/>
                </a:solidFill>
                <a:latin typeface="American Typewriter"/>
                <a:cs typeface="American Typewriter"/>
              </a:rPr>
              <a:t>metoder/systemer vil du bruge</a:t>
            </a:r>
            <a:r>
              <a:rPr lang="da-DK" sz="4400" baseline="30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?</a:t>
            </a:r>
          </a:p>
          <a:p>
            <a:pPr marL="342900" indent="-342900">
              <a:buFont typeface="Arial"/>
              <a:buChar char="•"/>
            </a:pPr>
            <a:endParaRPr lang="da-DK" sz="4400" baseline="30000" dirty="0" smtClean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marL="342900" indent="-342900">
              <a:buFont typeface="Arial"/>
              <a:buChar char="•"/>
            </a:pPr>
            <a:r>
              <a:rPr lang="da-DK" sz="4400" baseline="30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Hvad </a:t>
            </a:r>
            <a:r>
              <a:rPr lang="da-DK" sz="4400" baseline="30000" dirty="0">
                <a:solidFill>
                  <a:schemeClr val="bg1"/>
                </a:solidFill>
                <a:latin typeface="American Typewriter"/>
                <a:cs typeface="American Typewriter"/>
              </a:rPr>
              <a:t>vil du være </a:t>
            </a:r>
            <a:r>
              <a:rPr lang="da-DK" sz="4400" baseline="30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med</a:t>
            </a:r>
            <a:endParaRPr lang="da-DK" sz="44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grpSp>
        <p:nvGrpSpPr>
          <p:cNvPr id="6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7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8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760256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09006" y="823833"/>
            <a:ext cx="8504925" cy="540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Søvn, søvn og atter søvn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evne og måde </a:t>
            </a:r>
            <a:r>
              <a:rPr lang="da-DK" dirty="0" smtClean="0">
                <a:solidFill>
                  <a:schemeClr val="tx1"/>
                </a:solidFill>
              </a:rPr>
              <a:t>at gå til udfordringerne på</a:t>
            </a: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undgå følelsesmæssigt udfordrende situationer </a:t>
            </a:r>
            <a:r>
              <a:rPr lang="da-DK" dirty="0" smtClean="0">
                <a:solidFill>
                  <a:schemeClr val="tx1"/>
                </a:solidFill>
              </a:rPr>
              <a:t>(stressende </a:t>
            </a:r>
            <a:r>
              <a:rPr lang="da-DK" dirty="0">
                <a:solidFill>
                  <a:schemeClr val="tx1"/>
                </a:solidFill>
              </a:rPr>
              <a:t>situationer) 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evne til at </a:t>
            </a:r>
            <a:r>
              <a:rPr lang="da-DK" dirty="0" smtClean="0">
                <a:solidFill>
                  <a:schemeClr val="tx1"/>
                </a:solidFill>
              </a:rPr>
              <a:t>få </a:t>
            </a:r>
            <a:r>
              <a:rPr lang="da-DK" dirty="0">
                <a:solidFill>
                  <a:schemeClr val="tx1"/>
                </a:solidFill>
              </a:rPr>
              <a:t>støtte fra sine </a:t>
            </a:r>
            <a:r>
              <a:rPr lang="da-DK" dirty="0" smtClean="0">
                <a:solidFill>
                  <a:schemeClr val="tx1"/>
                </a:solidFill>
              </a:rPr>
              <a:t>kolleger, familie og venner</a:t>
            </a: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minimere eller ballancere arbejdsmængden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organisere arbejdet sådan, at det er mindst stressende.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760256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09006" y="823833"/>
            <a:ext cx="8504925" cy="540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rgbClr val="FFFFFF"/>
                </a:solidFill>
              </a:rPr>
              <a:t>Søvn, søvn og atter søvn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evne og måde </a:t>
            </a:r>
            <a:r>
              <a:rPr lang="da-DK" dirty="0" smtClean="0">
                <a:solidFill>
                  <a:schemeClr val="tx1"/>
                </a:solidFill>
              </a:rPr>
              <a:t>at gå til udfordringerne på</a:t>
            </a: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undgå følelsesmæssigt udfordrende situationer </a:t>
            </a:r>
            <a:r>
              <a:rPr lang="da-DK" dirty="0" smtClean="0">
                <a:solidFill>
                  <a:schemeClr val="tx1"/>
                </a:solidFill>
              </a:rPr>
              <a:t>(stressende </a:t>
            </a:r>
            <a:r>
              <a:rPr lang="da-DK" dirty="0">
                <a:solidFill>
                  <a:schemeClr val="tx1"/>
                </a:solidFill>
              </a:rPr>
              <a:t>situationer) 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evne til at </a:t>
            </a:r>
            <a:r>
              <a:rPr lang="da-DK" dirty="0" smtClean="0">
                <a:solidFill>
                  <a:schemeClr val="tx1"/>
                </a:solidFill>
              </a:rPr>
              <a:t>få </a:t>
            </a:r>
            <a:r>
              <a:rPr lang="da-DK" dirty="0">
                <a:solidFill>
                  <a:schemeClr val="tx1"/>
                </a:solidFill>
              </a:rPr>
              <a:t>støtte fra sine </a:t>
            </a:r>
            <a:r>
              <a:rPr lang="da-DK" dirty="0" smtClean="0">
                <a:solidFill>
                  <a:schemeClr val="tx1"/>
                </a:solidFill>
              </a:rPr>
              <a:t>kolleger, familie og venner</a:t>
            </a: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minimere eller ballancere arbejdsmængden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organisere arbejdet sådan, at det er mindst stressende.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075523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pic>
        <p:nvPicPr>
          <p:cNvPr id="3" name="098837FA-4112-4211-A321-612DF6771DD4-L0-00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542" y="1505022"/>
            <a:ext cx="8874703" cy="53529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felt 1"/>
          <p:cNvSpPr txBox="1"/>
          <p:nvPr/>
        </p:nvSpPr>
        <p:spPr>
          <a:xfrm>
            <a:off x="3231549" y="419030"/>
            <a:ext cx="1759454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merican Typewriter"/>
                <a:ea typeface="Franklin Gothic Medium"/>
                <a:cs typeface="American Typewriter"/>
                <a:sym typeface="Franklin Gothic Medium"/>
              </a:rPr>
              <a:t>SØVN</a:t>
            </a:r>
            <a:endParaRPr kumimoji="0" lang="da-DK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merican Typewriter"/>
              <a:ea typeface="Franklin Gothic Medium"/>
              <a:cs typeface="American Typewriter"/>
              <a:sym typeface="Franklin Gothic Medium"/>
            </a:endParaRP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760256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76329" y="266641"/>
            <a:ext cx="856622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  <a:defRPr b="0"/>
            </a:pPr>
            <a:r>
              <a:rPr lang="da-DK" sz="24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Hvad gør søvnen ved kroppen</a:t>
            </a:r>
          </a:p>
          <a:p>
            <a:pPr marL="285750" lvl="0" indent="-285750">
              <a:buFont typeface="Arial"/>
              <a:buChar char="•"/>
              <a:defRPr b="0"/>
            </a:pPr>
            <a:endParaRPr lang="da-DK" sz="2400" dirty="0">
              <a:solidFill>
                <a:srgbClr val="FFFFFF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285750" lvl="0" indent="-285750">
              <a:buFont typeface="Arial"/>
              <a:buChar char="•"/>
              <a:defRPr b="0"/>
            </a:pPr>
            <a:r>
              <a:rPr lang="da-DK" sz="24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Nedsætter energiniveauet</a:t>
            </a:r>
          </a:p>
          <a:p>
            <a:pPr marL="285750" lvl="0" indent="-285750">
              <a:buFont typeface="Arial"/>
              <a:buChar char="•"/>
              <a:defRPr b="0"/>
            </a:pPr>
            <a:endParaRPr lang="da-DK" sz="2400" dirty="0">
              <a:solidFill>
                <a:srgbClr val="FFFFFF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285750" lvl="0" indent="-285750">
              <a:buFont typeface="Arial"/>
              <a:buChar char="•"/>
              <a:defRPr b="0"/>
            </a:pPr>
            <a:r>
              <a:rPr lang="da-DK" sz="24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Genopbygger kroppens væv</a:t>
            </a:r>
          </a:p>
          <a:p>
            <a:pPr marL="285750" lvl="0" indent="-285750">
              <a:buFont typeface="Arial"/>
              <a:buChar char="•"/>
              <a:defRPr b="0"/>
            </a:pPr>
            <a:endParaRPr lang="da-DK" sz="2400" dirty="0">
              <a:solidFill>
                <a:srgbClr val="FFFFFF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285750" lvl="0" indent="-285750">
              <a:buFont typeface="Arial"/>
              <a:buChar char="•"/>
              <a:defRPr b="0"/>
            </a:pPr>
            <a:r>
              <a:rPr lang="da-DK" sz="24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Styrker immunforsvaret</a:t>
            </a:r>
          </a:p>
          <a:p>
            <a:pPr marL="285750" lvl="0" indent="-285750">
              <a:buFont typeface="Arial"/>
              <a:buChar char="•"/>
              <a:defRPr b="0"/>
            </a:pPr>
            <a:endParaRPr lang="da-DK" sz="2400" dirty="0">
              <a:solidFill>
                <a:srgbClr val="FFFFFF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285750" lvl="0" indent="-285750">
              <a:buFont typeface="Arial"/>
              <a:buChar char="•"/>
              <a:defRPr b="0"/>
            </a:pPr>
            <a:r>
              <a:rPr lang="da-DK" sz="24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Opbygning af hjernen, lagrer informationer i hukommelsen</a:t>
            </a:r>
          </a:p>
          <a:p>
            <a:pPr marL="285750" lvl="0" indent="-285750">
              <a:buFont typeface="Arial"/>
              <a:buChar char="•"/>
              <a:defRPr b="0"/>
            </a:pPr>
            <a:endParaRPr lang="da-DK" sz="2400" dirty="0">
              <a:solidFill>
                <a:srgbClr val="FFFFFF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285750" lvl="0" indent="-285750">
              <a:buFont typeface="Arial"/>
              <a:buChar char="•"/>
              <a:defRPr b="0"/>
            </a:pPr>
            <a:r>
              <a:rPr lang="da-DK" sz="24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Holder blodkarrene i form</a:t>
            </a:r>
          </a:p>
          <a:p>
            <a:pPr marL="285750" lvl="0" indent="-285750">
              <a:buFont typeface="Arial"/>
              <a:buChar char="•"/>
              <a:defRPr b="0"/>
            </a:pPr>
            <a:endParaRPr lang="da-DK" sz="2400" dirty="0">
              <a:solidFill>
                <a:srgbClr val="FFFFFF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285750" lvl="0" indent="-285750">
              <a:buFont typeface="Arial"/>
              <a:buChar char="•"/>
              <a:defRPr b="0"/>
            </a:pPr>
            <a:r>
              <a:rPr lang="da-DK" sz="24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Regulerer appetitten</a:t>
            </a:r>
          </a:p>
          <a:p>
            <a:pPr marL="285750" lvl="0" indent="-285750">
              <a:buFont typeface="Arial"/>
              <a:buChar char="•"/>
              <a:defRPr b="0"/>
            </a:pPr>
            <a:endParaRPr lang="da-DK" sz="2400" dirty="0">
              <a:solidFill>
                <a:srgbClr val="FFFFFF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285750" lvl="0" indent="-285750">
              <a:buFont typeface="Arial"/>
              <a:buChar char="•"/>
              <a:defRPr b="0"/>
            </a:pPr>
            <a:r>
              <a:rPr lang="da-DK" sz="2400" dirty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Holder humøret oppe </a:t>
            </a:r>
          </a:p>
        </p:txBody>
      </p:sp>
    </p:spTree>
    <p:extLst>
      <p:ext uri="{BB962C8B-B14F-4D97-AF65-F5344CB8AC3E}">
        <p14:creationId xmlns:p14="http://schemas.microsoft.com/office/powerpoint/2010/main" val="26008867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63787" y="288985"/>
            <a:ext cx="86948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merican Typewriter"/>
                <a:cs typeface="American Typewriter"/>
              </a:rPr>
              <a:t>I det hele taget er alt hvad der kan aktivere dit </a:t>
            </a:r>
            <a:r>
              <a:rPr lang="da-DK" sz="2400" dirty="0" err="1">
                <a:solidFill>
                  <a:schemeClr val="bg1"/>
                </a:solidFill>
                <a:latin typeface="American Typewriter"/>
                <a:cs typeface="American Typewriter"/>
              </a:rPr>
              <a:t>parasympatiske</a:t>
            </a:r>
            <a:r>
              <a:rPr lang="da-DK" sz="2400" dirty="0">
                <a:solidFill>
                  <a:schemeClr val="bg1"/>
                </a:solidFill>
                <a:latin typeface="American Typewriter"/>
                <a:cs typeface="American Typewriter"/>
              </a:rPr>
              <a:t> nervesystem medvirkende til din trivsel.</a:t>
            </a:r>
          </a:p>
        </p:txBody>
      </p:sp>
      <p:pic>
        <p:nvPicPr>
          <p:cNvPr id="3" name="Billede 2" descr="400_White_Logo_TY_Middlew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35" y="1198663"/>
            <a:ext cx="4196191" cy="5659337"/>
          </a:xfrm>
          <a:prstGeom prst="rect">
            <a:avLst/>
          </a:prstGeom>
        </p:spPr>
      </p:pic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008867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09006" y="823833"/>
            <a:ext cx="850492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 smtClean="0">
                <a:solidFill>
                  <a:srgbClr val="FFFFFF"/>
                </a:solidFill>
              </a:rPr>
              <a:t>Den </a:t>
            </a:r>
            <a:r>
              <a:rPr lang="da-DK" dirty="0">
                <a:solidFill>
                  <a:srgbClr val="FFFFFF"/>
                </a:solidFill>
              </a:rPr>
              <a:t>enkeltes evne og måde </a:t>
            </a:r>
            <a:r>
              <a:rPr lang="da-DK" dirty="0" smtClean="0">
                <a:solidFill>
                  <a:srgbClr val="FFFFFF"/>
                </a:solidFill>
              </a:rPr>
              <a:t>at gå til udfordringerne på</a:t>
            </a:r>
            <a:endParaRPr lang="da-DK" dirty="0">
              <a:solidFill>
                <a:srgbClr val="FFFFFF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undgå følelsesmæssigt udfordrende situationer </a:t>
            </a:r>
            <a:r>
              <a:rPr lang="da-DK" dirty="0" smtClean="0">
                <a:solidFill>
                  <a:schemeClr val="tx1"/>
                </a:solidFill>
              </a:rPr>
              <a:t>(stressende </a:t>
            </a:r>
            <a:r>
              <a:rPr lang="da-DK" dirty="0">
                <a:solidFill>
                  <a:schemeClr val="tx1"/>
                </a:solidFill>
              </a:rPr>
              <a:t>situationer) 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evne til at </a:t>
            </a:r>
            <a:r>
              <a:rPr lang="da-DK" dirty="0" smtClean="0">
                <a:solidFill>
                  <a:schemeClr val="tx1"/>
                </a:solidFill>
              </a:rPr>
              <a:t>få </a:t>
            </a:r>
            <a:r>
              <a:rPr lang="da-DK" dirty="0">
                <a:solidFill>
                  <a:schemeClr val="tx1"/>
                </a:solidFill>
              </a:rPr>
              <a:t>støtte fra sine </a:t>
            </a:r>
            <a:r>
              <a:rPr lang="da-DK" dirty="0" smtClean="0">
                <a:solidFill>
                  <a:schemeClr val="tx1"/>
                </a:solidFill>
              </a:rPr>
              <a:t>kolleger, familie og venner</a:t>
            </a: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minimere eller ballancere arbejdsmængden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organisere arbejdet sådan, at det er mindst stressende.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075523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pic>
        <p:nvPicPr>
          <p:cNvPr id="2" name="Billede 1" descr="Skærmbillede 2018-12-09 kl. 17.08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686"/>
            <a:ext cx="9144000" cy="5529314"/>
          </a:xfrm>
          <a:prstGeom prst="rect">
            <a:avLst/>
          </a:prstGeom>
        </p:spPr>
      </p:pic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008867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3" name="Pladsholder til tekst 1"/>
          <p:cNvSpPr txBox="1">
            <a:spLocks/>
          </p:cNvSpPr>
          <p:nvPr/>
        </p:nvSpPr>
        <p:spPr>
          <a:xfrm>
            <a:off x="-112542" y="288850"/>
            <a:ext cx="9144000" cy="539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7432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◼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568959" marR="0" indent="-20319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86868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175657" marR="0" indent="-261257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378633" marR="0" indent="-28135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1676400" marR="0" indent="-3048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1950719" marR="0" indent="-30479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2225039" marR="0" indent="-30479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2499359" marR="0" indent="-30479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▪"/>
              <a:tabLst/>
              <a:defRPr sz="2000" b="1" i="0" u="none" strike="noStrike" cap="none" spc="150" baseline="0">
                <a:ln>
                  <a:noFill/>
                </a:ln>
                <a:solidFill>
                  <a:srgbClr val="53494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marL="45720" indent="0" algn="ctr">
              <a:buFont typeface="Wingdings 2"/>
              <a:buNone/>
            </a:pPr>
            <a:r>
              <a:rPr lang="da-DK" sz="36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Det handler også om følelser</a:t>
            </a:r>
            <a:endParaRPr lang="da-DK" sz="3600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Billede 4" descr="bigstock-1355358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965"/>
            <a:ext cx="8778728" cy="4938035"/>
          </a:xfrm>
          <a:prstGeom prst="rect">
            <a:avLst/>
          </a:prstGeom>
        </p:spPr>
      </p:pic>
      <p:grpSp>
        <p:nvGrpSpPr>
          <p:cNvPr id="6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7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8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407706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918" name="B069FD7C-3F8C-42F1-97D8-C78131AEE98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3496"/>
            <a:ext cx="9144000" cy="62510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33571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289393" y="402270"/>
            <a:ext cx="665823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merican Typewriter"/>
                <a:ea typeface="Franklin Gothic Medium"/>
                <a:cs typeface="American Typewriter"/>
                <a:sym typeface="Franklin Gothic Medium"/>
              </a:rPr>
              <a:t>Det handler også om de gode følelser</a:t>
            </a:r>
            <a:endParaRPr kumimoji="0" lang="da-DK" sz="2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merican Typewriter"/>
              <a:ea typeface="Franklin Gothic Medium"/>
              <a:cs typeface="American Typewriter"/>
              <a:sym typeface="Franklin Gothic Medium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44695" y="2088021"/>
            <a:ext cx="88103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sz="4400" dirty="0">
                <a:solidFill>
                  <a:srgbClr val="FFFFFF"/>
                </a:solidFill>
                <a:latin typeface="American Typewriter"/>
                <a:cs typeface="American Typewriter"/>
              </a:rPr>
              <a:t>Behov for selvtilfredshed. </a:t>
            </a:r>
            <a:endParaRPr lang="da-DK" sz="4400" dirty="0" smtClean="0">
              <a:solidFill>
                <a:srgbClr val="FFFFFF"/>
              </a:solidFill>
              <a:latin typeface="American Typewriter"/>
              <a:cs typeface="American Typewriter"/>
            </a:endParaRPr>
          </a:p>
          <a:p>
            <a:pPr marL="285750" indent="-285750">
              <a:buFont typeface="Arial"/>
              <a:buChar char="•"/>
            </a:pPr>
            <a:r>
              <a:rPr lang="da-DK" sz="44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Behov </a:t>
            </a:r>
            <a:r>
              <a:rPr lang="da-DK" sz="4400" dirty="0">
                <a:solidFill>
                  <a:srgbClr val="FFFFFF"/>
                </a:solidFill>
                <a:latin typeface="American Typewriter"/>
                <a:cs typeface="American Typewriter"/>
              </a:rPr>
              <a:t>for kontakt.  </a:t>
            </a:r>
          </a:p>
          <a:p>
            <a:pPr marL="285750" indent="-285750">
              <a:buFont typeface="Arial"/>
              <a:buChar char="•"/>
            </a:pPr>
            <a:r>
              <a:rPr lang="da-DK" sz="4400" dirty="0">
                <a:solidFill>
                  <a:srgbClr val="FFFFFF"/>
                </a:solidFill>
                <a:latin typeface="American Typewriter"/>
                <a:cs typeface="American Typewriter"/>
              </a:rPr>
              <a:t>Behov for selvstændighed.  </a:t>
            </a:r>
          </a:p>
          <a:p>
            <a:pPr marL="285750" indent="-285750">
              <a:buFont typeface="Arial"/>
              <a:buChar char="•"/>
            </a:pPr>
            <a:r>
              <a:rPr lang="da-DK" sz="44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Behov </a:t>
            </a:r>
            <a:r>
              <a:rPr lang="da-DK" sz="4400" dirty="0">
                <a:solidFill>
                  <a:srgbClr val="FFFFFF"/>
                </a:solidFill>
                <a:latin typeface="American Typewriter"/>
                <a:cs typeface="American Typewriter"/>
              </a:rPr>
              <a:t>for lyst</a:t>
            </a:r>
            <a:r>
              <a:rPr lang="da-DK" sz="44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da-DK" sz="44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Behov for mening                                                                                                                                </a:t>
            </a:r>
            <a:endParaRPr lang="da-DK" sz="4400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3918556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0" y="209582"/>
            <a:ext cx="9003323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Dialogøvelse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Sæt jer fire og fire og diskuter, om I hver især får opfyldt jeres grundlæggende psykologiske behov, når det gælder: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Behov for selvtilfredshed.                                                                                                      Jeg har i høj grad mulighed for at gøre det godt og føler mig ikke krænket </a:t>
            </a:r>
            <a:r>
              <a:rPr lang="da-DK" dirty="0" err="1"/>
              <a:t>ifh</a:t>
            </a:r>
            <a:r>
              <a:rPr lang="da-DK" dirty="0"/>
              <a:t>. til kvaliteten af mit arbejde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Behov for kontakt.                                                                                                                          Jeg har gode relationer i forhold til kolleger, brugere, ledere osv.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Behov for selvstændighed.                                                                                                             Jeg har i høj grad mulighed for at styre indholdet, mængden og tempoet af mit arbejde.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Behov for lyst.                                                                                                                                Jeg har dagligt mulighed for at slippe ”burde”, ”skal” og ”er nød til” og gøre hvad jeg har lyst til. Jeg har i det daglige mulighed for at udvise omsorg for mig selv, uden at føle mig som en stor egoist.</a:t>
            </a:r>
          </a:p>
        </p:txBody>
      </p:sp>
    </p:spTree>
    <p:extLst>
      <p:ext uri="{BB962C8B-B14F-4D97-AF65-F5344CB8AC3E}">
        <p14:creationId xmlns:p14="http://schemas.microsoft.com/office/powerpoint/2010/main" val="3144023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09006" y="823833"/>
            <a:ext cx="8504925" cy="398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 smtClean="0">
                <a:solidFill>
                  <a:srgbClr val="FFFFFF"/>
                </a:solidFill>
              </a:rPr>
              <a:t>Den </a:t>
            </a:r>
            <a:r>
              <a:rPr lang="da-DK" dirty="0">
                <a:solidFill>
                  <a:srgbClr val="FFFFFF"/>
                </a:solidFill>
              </a:rPr>
              <a:t>enkeltes aktive forsøg på at undgå følelsesmæssigt udfordrende situationer </a:t>
            </a:r>
            <a:r>
              <a:rPr lang="da-DK" dirty="0" smtClean="0">
                <a:solidFill>
                  <a:srgbClr val="FFFFFF"/>
                </a:solidFill>
              </a:rPr>
              <a:t>(stressende </a:t>
            </a:r>
            <a:r>
              <a:rPr lang="da-DK" dirty="0">
                <a:solidFill>
                  <a:srgbClr val="FFFFFF"/>
                </a:solidFill>
              </a:rPr>
              <a:t>situationer) 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evne til at </a:t>
            </a:r>
            <a:r>
              <a:rPr lang="da-DK" dirty="0" smtClean="0">
                <a:solidFill>
                  <a:schemeClr val="tx1"/>
                </a:solidFill>
              </a:rPr>
              <a:t>få </a:t>
            </a:r>
            <a:r>
              <a:rPr lang="da-DK" dirty="0">
                <a:solidFill>
                  <a:schemeClr val="tx1"/>
                </a:solidFill>
              </a:rPr>
              <a:t>støtte fra sine </a:t>
            </a:r>
            <a:r>
              <a:rPr lang="da-DK" dirty="0" smtClean="0">
                <a:solidFill>
                  <a:schemeClr val="tx1"/>
                </a:solidFill>
              </a:rPr>
              <a:t>kolleger, familie og venner</a:t>
            </a: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minimere eller ballancere arbejdsmængden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organisere arbejdet sådan, at det er mindst stressende.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324253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01934" y="332516"/>
            <a:ext cx="84084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rgbClr val="FFFFFF"/>
              </a:buClr>
              <a:buFont typeface="Helvetica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/>
              <a:t>Hvis et forhold (vilkår, forandring, fremtid) er frustrerende eller direkte ubærligt er der tre ting man kan gøre:</a:t>
            </a:r>
          </a:p>
          <a:p>
            <a:pPr defTabSz="914400">
              <a:buClr>
                <a:srgbClr val="FFFFFF"/>
              </a:buClr>
              <a:buFont typeface="Helvetica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/>
          </a:p>
          <a:p>
            <a:pPr defTabSz="914400">
              <a:buClr>
                <a:srgbClr val="FFFFFF"/>
              </a:buClr>
              <a:buFont typeface="Helvetica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/>
          </a:p>
          <a:p>
            <a:pPr marL="320841" indent="-320841" defTabSz="914400">
              <a:buClr>
                <a:srgbClr val="FFFFFF"/>
              </a:buClr>
              <a:buSzPct val="100000"/>
              <a:buFont typeface="Helvetica"/>
              <a:buAutoNum type="arabicPeriod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/>
              <a:t> Forlade </a:t>
            </a:r>
            <a:r>
              <a:rPr lang="da-DK" dirty="0" smtClean="0"/>
              <a:t>det som stresser</a:t>
            </a:r>
          </a:p>
          <a:p>
            <a:pPr marL="320841" indent="-320841" defTabSz="914400">
              <a:buClr>
                <a:srgbClr val="FFFFFF"/>
              </a:buClr>
              <a:buSzPct val="100000"/>
              <a:buFont typeface="Helvetica"/>
              <a:buAutoNum type="arabicPeriod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/>
          </a:p>
          <a:p>
            <a:pPr marL="320841" indent="-320841" defTabSz="914400">
              <a:buClr>
                <a:srgbClr val="FFFFFF"/>
              </a:buClr>
              <a:buSzPct val="100000"/>
              <a:buFont typeface="Helvetica"/>
              <a:buAutoNum type="arabicPeriod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 smtClean="0"/>
              <a:t> Ændre </a:t>
            </a:r>
            <a:r>
              <a:rPr lang="da-DK" dirty="0"/>
              <a:t>på </a:t>
            </a:r>
            <a:r>
              <a:rPr lang="da-DK" dirty="0" smtClean="0"/>
              <a:t>det som stresser</a:t>
            </a:r>
          </a:p>
          <a:p>
            <a:pPr marL="320841" indent="-320841" defTabSz="914400">
              <a:buClr>
                <a:srgbClr val="FFFFFF"/>
              </a:buClr>
              <a:buSzPct val="100000"/>
              <a:buFont typeface="Helvetica"/>
              <a:buAutoNum type="arabicPeriod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/>
          </a:p>
          <a:p>
            <a:pPr marL="320841" indent="-320841" defTabSz="914400">
              <a:buClr>
                <a:srgbClr val="FFFFFF"/>
              </a:buClr>
              <a:buSzPct val="100000"/>
              <a:buFont typeface="Helvetica"/>
              <a:buAutoNum type="arabicPeriod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/>
              <a:t> Lære at rumme og leve </a:t>
            </a:r>
            <a:r>
              <a:rPr lang="da-DK" dirty="0" smtClean="0"/>
              <a:t>med det som stresser</a:t>
            </a:r>
            <a:endParaRPr lang="da-DK" dirty="0"/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407706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09006" y="823833"/>
            <a:ext cx="8504925" cy="29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 smtClean="0">
                <a:solidFill>
                  <a:srgbClr val="FFFFFF"/>
                </a:solidFill>
              </a:rPr>
              <a:t>Den </a:t>
            </a:r>
            <a:r>
              <a:rPr lang="da-DK" dirty="0">
                <a:solidFill>
                  <a:srgbClr val="FFFFFF"/>
                </a:solidFill>
              </a:rPr>
              <a:t>enkeltes evne til at </a:t>
            </a:r>
            <a:r>
              <a:rPr lang="da-DK" dirty="0" smtClean="0">
                <a:solidFill>
                  <a:srgbClr val="FFFFFF"/>
                </a:solidFill>
              </a:rPr>
              <a:t>få </a:t>
            </a:r>
            <a:r>
              <a:rPr lang="da-DK" dirty="0">
                <a:solidFill>
                  <a:srgbClr val="FFFFFF"/>
                </a:solidFill>
              </a:rPr>
              <a:t>støtte fra sine </a:t>
            </a:r>
            <a:r>
              <a:rPr lang="da-DK" dirty="0" smtClean="0">
                <a:solidFill>
                  <a:srgbClr val="FFFFFF"/>
                </a:solidFill>
              </a:rPr>
              <a:t>kolleger, familie og venner</a:t>
            </a:r>
            <a:endParaRPr lang="da-DK" dirty="0">
              <a:solidFill>
                <a:srgbClr val="FFFFFF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minimere eller ballancere arbejdsmængden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organisere arbejdet sådan, at det er mindst stressende.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56553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9" name="Shape 1549"/>
          <p:cNvSpPr/>
          <p:nvPr/>
        </p:nvSpPr>
        <p:spPr>
          <a:xfrm>
            <a:off x="377347" y="1358423"/>
            <a:ext cx="6255706" cy="486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8680" indent="-308680">
              <a:spcBef>
                <a:spcPts val="3600"/>
              </a:spcBef>
              <a:buSzPct val="43000"/>
              <a:buBlip>
                <a:blip r:embed="rId3"/>
              </a:buBlip>
              <a:defRPr sz="25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Følelsesmæssig støtte</a:t>
            </a:r>
          </a:p>
          <a:p>
            <a:pPr marL="308680" indent="-308680">
              <a:spcBef>
                <a:spcPts val="3600"/>
              </a:spcBef>
              <a:buSzPct val="43000"/>
              <a:buBlip>
                <a:blip r:embed="rId3"/>
              </a:buBlip>
              <a:defRPr sz="25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Professionelstøtte</a:t>
            </a:r>
          </a:p>
          <a:p>
            <a:pPr marL="308680" indent="-308680">
              <a:spcBef>
                <a:spcPts val="3600"/>
              </a:spcBef>
              <a:buSzPct val="43000"/>
              <a:buBlip>
                <a:blip r:embed="rId3"/>
              </a:buBlip>
              <a:defRPr sz="25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Feedback støtte</a:t>
            </a:r>
          </a:p>
          <a:p>
            <a:pPr marL="308680" indent="-308680">
              <a:spcBef>
                <a:spcPts val="3600"/>
              </a:spcBef>
              <a:buSzPct val="43000"/>
              <a:buBlip>
                <a:blip r:embed="rId3"/>
              </a:buBlip>
              <a:defRPr sz="25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Praktisk støtte</a:t>
            </a:r>
          </a:p>
          <a:p>
            <a:pPr marL="308680" indent="-308680">
              <a:spcBef>
                <a:spcPts val="3600"/>
              </a:spcBef>
              <a:buSzPct val="43000"/>
              <a:buBlip>
                <a:blip r:embed="rId3"/>
              </a:buBlip>
              <a:defRPr sz="25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Støttende (arbejds)kultur (hjælpsom arbejdskultur, hvor man som minimum er imødekommende overfor hinanden) </a:t>
            </a:r>
          </a:p>
        </p:txBody>
      </p:sp>
      <p:sp>
        <p:nvSpPr>
          <p:cNvPr id="10" name="Shape 1550"/>
          <p:cNvSpPr/>
          <p:nvPr/>
        </p:nvSpPr>
        <p:spPr>
          <a:xfrm>
            <a:off x="1210563" y="292641"/>
            <a:ext cx="458927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Graden af forventet støtte</a:t>
            </a:r>
          </a:p>
        </p:txBody>
      </p:sp>
      <p:grpSp>
        <p:nvGrpSpPr>
          <p:cNvPr id="12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13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4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407706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09006" y="823833"/>
            <a:ext cx="85049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 smtClean="0">
                <a:solidFill>
                  <a:srgbClr val="FFFFFF"/>
                </a:solidFill>
              </a:rPr>
              <a:t>Den </a:t>
            </a:r>
            <a:r>
              <a:rPr lang="da-DK" dirty="0">
                <a:solidFill>
                  <a:srgbClr val="FFFFFF"/>
                </a:solidFill>
              </a:rPr>
              <a:t>enkeltes aktive forsøg på at minimere eller ballancere arbejdsmængden</a:t>
            </a: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>
              <a:solidFill>
                <a:schemeClr val="tx1"/>
              </a:solidFill>
            </a:endParaRPr>
          </a:p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>
                <a:solidFill>
                  <a:schemeClr val="tx1"/>
                </a:solidFill>
              </a:rPr>
              <a:t>Den enkeltes aktive forsøg på at organisere arbejdet sådan, at det er mindst stressende.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966616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73314" y="2047336"/>
            <a:ext cx="85531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Hvis muligheden for </a:t>
            </a:r>
            <a:r>
              <a:rPr lang="da-DK" sz="36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kontrol oplevelsen </a:t>
            </a:r>
            <a:r>
              <a:rPr lang="da-DK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skal være tilstede, skal den enkelte </a:t>
            </a:r>
            <a:r>
              <a:rPr lang="da-DK" sz="36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medarbejder </a:t>
            </a:r>
            <a:r>
              <a:rPr lang="da-DK" sz="3600" dirty="0">
                <a:solidFill>
                  <a:srgbClr val="FFFFFF"/>
                </a:solidFill>
                <a:latin typeface="American Typewriter"/>
                <a:cs typeface="American Typewriter"/>
              </a:rPr>
              <a:t>have en høj grad af indflydelse i forhold til mængden, indholdet og tempoet af sit arbejde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643095" y="274065"/>
            <a:ext cx="773544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merican Typewriter"/>
                <a:ea typeface="Franklin Gothic Medium"/>
                <a:cs typeface="American Typewriter"/>
                <a:sym typeface="Franklin Gothic Medium"/>
              </a:rPr>
              <a:t>Det handler om oplevelsen af kontrol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merican Typewriter"/>
              <a:ea typeface="Franklin Gothic Medium"/>
              <a:cs typeface="American Typewriter"/>
              <a:sym typeface="Franklin Gothic Medium"/>
            </a:endParaRP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407706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09006" y="823833"/>
            <a:ext cx="85049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300" b="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dirty="0" smtClean="0">
                <a:solidFill>
                  <a:srgbClr val="FFFFFF"/>
                </a:solidFill>
              </a:rPr>
              <a:t>Den </a:t>
            </a:r>
            <a:r>
              <a:rPr lang="da-DK" dirty="0">
                <a:solidFill>
                  <a:srgbClr val="FFFFFF"/>
                </a:solidFill>
              </a:rPr>
              <a:t>enkeltes aktive forsøg på at organisere arbejdet sådan, at det er mindst stressende.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336507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pic>
        <p:nvPicPr>
          <p:cNvPr id="3" name="IMG_153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945" y="1310882"/>
            <a:ext cx="7266969" cy="554711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678"/>
          <p:cNvSpPr/>
          <p:nvPr/>
        </p:nvSpPr>
        <p:spPr>
          <a:xfrm>
            <a:off x="177001" y="115386"/>
            <a:ext cx="8794167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Struktur</a:t>
            </a:r>
            <a:r>
              <a:rPr dirty="0"/>
              <a:t>, systematik, effektivitet, prioritering, planlægning, forberedelse</a:t>
            </a:r>
          </a:p>
          <a:p>
            <a:pPr>
              <a:defRPr sz="25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>
              <a:defRPr sz="25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 </a:t>
            </a:r>
          </a:p>
        </p:txBody>
      </p:sp>
      <p:grpSp>
        <p:nvGrpSpPr>
          <p:cNvPr id="10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11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2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407706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0" y="237665"/>
            <a:ext cx="86656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da-DK" sz="3600" dirty="0">
                <a:latin typeface="American Typewriter"/>
                <a:cs typeface="American Typewriter"/>
              </a:rPr>
              <a:t>Hvad siger forskningen om stress og om hvornår vi har det??</a:t>
            </a:r>
          </a:p>
          <a:p>
            <a:pPr marL="457200" lvl="0" indent="-457200">
              <a:buFont typeface="Arial"/>
              <a:buChar char="•"/>
            </a:pPr>
            <a:r>
              <a:rPr lang="da-DK" sz="3600" dirty="0">
                <a:latin typeface="American Typewriter"/>
                <a:cs typeface="American Typewriter"/>
              </a:rPr>
              <a:t>Hvordan arbejder man med trivsel i </a:t>
            </a:r>
            <a:r>
              <a:rPr lang="da-DK" sz="3600" dirty="0" smtClean="0">
                <a:latin typeface="American Typewriter"/>
                <a:cs typeface="American Typewriter"/>
              </a:rPr>
              <a:t>hverdagen?</a:t>
            </a:r>
            <a:r>
              <a:rPr lang="da-DK" sz="3600" dirty="0">
                <a:latin typeface="American Typewriter"/>
                <a:cs typeface="American Typewriter"/>
              </a:rPr>
              <a:t>?</a:t>
            </a:r>
          </a:p>
          <a:p>
            <a:pPr marL="457200" lvl="0" indent="-457200">
              <a:buFont typeface="Arial"/>
              <a:buChar char="•"/>
            </a:pPr>
            <a:r>
              <a:rPr lang="da-DK" sz="3600" dirty="0" smtClean="0">
                <a:latin typeface="American Typewriter"/>
                <a:cs typeface="American Typewriter"/>
              </a:rPr>
              <a:t>Hvordan </a:t>
            </a:r>
            <a:r>
              <a:rPr lang="da-DK" sz="3600" dirty="0">
                <a:latin typeface="American Typewriter"/>
                <a:cs typeface="American Typewriter"/>
              </a:rPr>
              <a:t>får jeg en god søvn??</a:t>
            </a:r>
          </a:p>
          <a:p>
            <a:pPr marL="457200" indent="-457200">
              <a:buFont typeface="Arial"/>
              <a:buChar char="•"/>
            </a:pPr>
            <a:r>
              <a:rPr lang="da-DK" sz="3600" dirty="0">
                <a:latin typeface="American Typewriter"/>
                <a:cs typeface="American Typewriter"/>
              </a:rPr>
              <a:t>Masser af øvelser og dialog. 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7652825" y="5573872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167882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720345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47852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47852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47852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47852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47852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grpSp>
        <p:nvGrpSpPr>
          <p:cNvPr id="5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47852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0" y="237665"/>
            <a:ext cx="86656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da-DK" sz="3600" dirty="0">
                <a:solidFill>
                  <a:schemeClr val="bg1"/>
                </a:solidFill>
                <a:latin typeface="American Typewriter"/>
                <a:cs typeface="American Typewriter"/>
              </a:rPr>
              <a:t>Hvad siger forskningen om stress og om hvornår vi har det??</a:t>
            </a:r>
          </a:p>
          <a:p>
            <a:pPr marL="457200" lvl="0" indent="-457200">
              <a:buFont typeface="Arial"/>
              <a:buChar char="•"/>
            </a:pPr>
            <a:r>
              <a:rPr lang="da-DK" sz="3600" dirty="0">
                <a:latin typeface="American Typewriter"/>
                <a:cs typeface="American Typewriter"/>
              </a:rPr>
              <a:t>Hvordan arbejder man med trivsel i </a:t>
            </a:r>
            <a:r>
              <a:rPr lang="da-DK" sz="3600" dirty="0" smtClean="0">
                <a:latin typeface="American Typewriter"/>
                <a:cs typeface="American Typewriter"/>
              </a:rPr>
              <a:t>hverdagen?</a:t>
            </a:r>
            <a:r>
              <a:rPr lang="da-DK" sz="3600" dirty="0">
                <a:latin typeface="American Typewriter"/>
                <a:cs typeface="American Typewriter"/>
              </a:rPr>
              <a:t>?</a:t>
            </a:r>
          </a:p>
          <a:p>
            <a:pPr marL="457200" lvl="0" indent="-457200">
              <a:buFont typeface="Arial"/>
              <a:buChar char="•"/>
            </a:pPr>
            <a:r>
              <a:rPr lang="da-DK" sz="3600" dirty="0" smtClean="0">
                <a:latin typeface="American Typewriter"/>
                <a:cs typeface="American Typewriter"/>
              </a:rPr>
              <a:t>Hvordan </a:t>
            </a:r>
            <a:r>
              <a:rPr lang="da-DK" sz="3600" dirty="0">
                <a:latin typeface="American Typewriter"/>
                <a:cs typeface="American Typewriter"/>
              </a:rPr>
              <a:t>får jeg en god søvn??</a:t>
            </a:r>
          </a:p>
          <a:p>
            <a:pPr marL="457200" indent="-457200">
              <a:buFont typeface="Arial"/>
              <a:buChar char="•"/>
            </a:pPr>
            <a:r>
              <a:rPr lang="da-DK" sz="3600" dirty="0">
                <a:latin typeface="American Typewriter"/>
                <a:cs typeface="American Typewriter"/>
              </a:rPr>
              <a:t>Masser af øvelser og dialog. </a:t>
            </a:r>
          </a:p>
        </p:txBody>
      </p:sp>
      <p:grpSp>
        <p:nvGrpSpPr>
          <p:cNvPr id="5" name="Group 883"/>
          <p:cNvGrpSpPr/>
          <p:nvPr/>
        </p:nvGrpSpPr>
        <p:grpSpPr>
          <a:xfrm>
            <a:off x="7652825" y="5541722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911705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pic>
        <p:nvPicPr>
          <p:cNvPr id="2" name="Billede 1" descr="Skærmbillede 2018-12-09 kl. 15.51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468"/>
            <a:ext cx="9144000" cy="5085878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562708" y="369725"/>
            <a:ext cx="456791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merican Typewriter"/>
                <a:ea typeface="Franklin Gothic Medium"/>
                <a:cs typeface="American Typewriter"/>
                <a:sym typeface="Franklin Gothic Medium"/>
              </a:rPr>
              <a:t>Hvad er stress?</a:t>
            </a:r>
            <a:endParaRPr kumimoji="0" lang="da-DK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merican Typewriter"/>
              <a:ea typeface="Franklin Gothic Medium"/>
              <a:cs typeface="American Typewriter"/>
              <a:sym typeface="Franklin Gothic Medium"/>
            </a:endParaRPr>
          </a:p>
        </p:txBody>
      </p:sp>
      <p:grpSp>
        <p:nvGrpSpPr>
          <p:cNvPr id="5" name="Group 883"/>
          <p:cNvGrpSpPr/>
          <p:nvPr/>
        </p:nvGrpSpPr>
        <p:grpSpPr>
          <a:xfrm>
            <a:off x="7652825" y="5541722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167882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grpSp>
        <p:nvGrpSpPr>
          <p:cNvPr id="3" name="Group 883"/>
          <p:cNvGrpSpPr/>
          <p:nvPr/>
        </p:nvGrpSpPr>
        <p:grpSpPr>
          <a:xfrm>
            <a:off x="8088592" y="5798781"/>
            <a:ext cx="1055408" cy="1051398"/>
            <a:chOff x="0" y="0"/>
            <a:chExt cx="1414464" cy="1416050"/>
          </a:xfrm>
        </p:grpSpPr>
        <p:sp>
          <p:nvSpPr>
            <p:cNvPr id="5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6" name="image3.jpg" descr="logo-cut-ppt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kstfelt 1"/>
          <p:cNvSpPr txBox="1"/>
          <p:nvPr/>
        </p:nvSpPr>
        <p:spPr>
          <a:xfrm>
            <a:off x="696490" y="962320"/>
            <a:ext cx="618624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merican Typewriter"/>
                <a:ea typeface="Franklin Gothic Medium"/>
                <a:cs typeface="American Typewriter"/>
                <a:sym typeface="Franklin Gothic Medium"/>
              </a:rPr>
              <a:t>For mig er stress</a:t>
            </a:r>
            <a:r>
              <a:rPr kumimoji="0" lang="mr-IN" sz="4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merican Typewriter"/>
                <a:ea typeface="Franklin Gothic Medium"/>
                <a:cs typeface="American Typewriter"/>
                <a:sym typeface="Franklin Gothic Medium"/>
              </a:rPr>
              <a:t>……</a:t>
            </a:r>
            <a:r>
              <a:rPr kumimoji="0" lang="da-DK" sz="4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merican Typewriter"/>
                <a:ea typeface="Franklin Gothic Medium"/>
                <a:cs typeface="American Typewriter"/>
                <a:sym typeface="Franklin Gothic Medium"/>
              </a:rPr>
              <a:t>.</a:t>
            </a:r>
            <a:endParaRPr kumimoji="0" lang="da-DK" sz="4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merican Typewriter"/>
              <a:ea typeface="Franklin Gothic Medium"/>
              <a:cs typeface="American Typewriter"/>
              <a:sym typeface="Franklin Gothic Medium"/>
            </a:endParaRPr>
          </a:p>
        </p:txBody>
      </p:sp>
      <p:pic>
        <p:nvPicPr>
          <p:cNvPr id="7" name="IMG_164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9479" y="4829003"/>
            <a:ext cx="2000990" cy="19395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69179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ndland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9287438" cy="6976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825500" y="-319249"/>
            <a:ext cx="8516983" cy="1161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9747">
              <a:defRPr sz="2949" b="0" cap="none" spc="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da-DK" dirty="0"/>
          </a:p>
          <a:p>
            <a:pPr defTabSz="269747">
              <a:defRPr sz="2949" b="0" cap="none" spc="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da-DK" sz="4000" dirty="0" smtClean="0">
                <a:solidFill>
                  <a:srgbClr val="FFFFFF"/>
                </a:solidFill>
              </a:rPr>
              <a:t>Stress handler om overlevelse</a:t>
            </a:r>
            <a:endParaRPr lang="da-DK" sz="4000" dirty="0">
              <a:solidFill>
                <a:srgbClr val="FFFFFF"/>
              </a:solidFill>
            </a:endParaRPr>
          </a:p>
        </p:txBody>
      </p:sp>
      <p:pic>
        <p:nvPicPr>
          <p:cNvPr id="3" name="Billede 2" descr="Skærmbillede 2018-12-09 kl. 15.57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842453"/>
            <a:ext cx="7480300" cy="6134100"/>
          </a:xfrm>
          <a:prstGeom prst="rect">
            <a:avLst/>
          </a:prstGeom>
        </p:spPr>
      </p:pic>
      <p:grpSp>
        <p:nvGrpSpPr>
          <p:cNvPr id="5" name="Group 883"/>
          <p:cNvGrpSpPr/>
          <p:nvPr/>
        </p:nvGrpSpPr>
        <p:grpSpPr>
          <a:xfrm>
            <a:off x="7652825" y="5541722"/>
            <a:ext cx="1055408" cy="1051398"/>
            <a:chOff x="0" y="0"/>
            <a:chExt cx="1414464" cy="1416050"/>
          </a:xfrm>
        </p:grpSpPr>
        <p:sp>
          <p:nvSpPr>
            <p:cNvPr id="6" name="Shape 881"/>
            <p:cNvSpPr/>
            <p:nvPr/>
          </p:nvSpPr>
          <p:spPr>
            <a:xfrm>
              <a:off x="0" y="0"/>
              <a:ext cx="1414465" cy="14160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jpg" descr="logo-cut-ppt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878" y="364653"/>
              <a:ext cx="1236369" cy="689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167882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Medium"/>
            <a:ea typeface="Franklin Gothic Medium"/>
            <a:cs typeface="Franklin Gothic Medium"/>
            <a:sym typeface="Franklin Gothic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Medium"/>
            <a:ea typeface="Franklin Gothic Medium"/>
            <a:cs typeface="Franklin Gothic Medium"/>
            <a:sym typeface="Franklin Gothic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Medium"/>
            <a:ea typeface="Franklin Gothic Medium"/>
            <a:cs typeface="Franklin Gothic Medium"/>
            <a:sym typeface="Franklin Gothic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Medium"/>
            <a:ea typeface="Franklin Gothic Medium"/>
            <a:cs typeface="Franklin Gothic Medium"/>
            <a:sym typeface="Franklin Gothic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8306</TotalTime>
  <Words>1244</Words>
  <Application>Microsoft Macintosh PowerPoint</Application>
  <PresentationFormat>Skærmshow (4:3)</PresentationFormat>
  <Paragraphs>356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56</vt:i4>
      </vt:variant>
    </vt:vector>
  </HeadingPairs>
  <TitlesOfParts>
    <vt:vector size="57" baseType="lpstr">
      <vt:lpstr>Default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cp:lastModifiedBy>Thomas Milsted</cp:lastModifiedBy>
  <cp:revision>123</cp:revision>
  <dcterms:modified xsi:type="dcterms:W3CDTF">2018-12-10T10:33:32Z</dcterms:modified>
</cp:coreProperties>
</file>